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Tholoth" charset="1" panose="02060603050605020204"/>
      <p:regular r:id="rId35"/>
    </p:embeddedFont>
    <p:embeddedFont>
      <p:font typeface="Helvetica World" charset="1" panose="020B0500040000020004"/>
      <p:regular r:id="rId36"/>
    </p:embeddedFont>
    <p:embeddedFont>
      <p:font typeface="Arimo Bold" charset="1" panose="020B0704020202020204"/>
      <p:regular r:id="rId37"/>
    </p:embeddedFont>
    <p:embeddedFont>
      <p:font typeface="Helvetica World Bold" charset="1" panose="020B0800040000020004"/>
      <p:regular r:id="rId38"/>
    </p:embeddedFont>
    <p:embeddedFont>
      <p:font typeface="Arimo" charset="1" panose="020B06040202020202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NadaFayez13/Smart_Home_IO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476200" y="714375"/>
            <a:ext cx="10402584" cy="9258300"/>
          </a:xfrm>
          <a:prstGeom prst="rect">
            <a:avLst/>
          </a:prstGeom>
          <a:ln cap="sq">
            <a:noFill/>
            <a:prstDash val="solid"/>
          </a:ln>
        </p:spPr>
      </p:pic>
      <p:sp>
        <p:nvSpPr>
          <p:cNvPr name="Freeform 3" id="3"/>
          <p:cNvSpPr/>
          <p:nvPr/>
        </p:nvSpPr>
        <p:spPr>
          <a:xfrm flipH="false" flipV="false" rot="0">
            <a:off x="9543308" y="2057400"/>
            <a:ext cx="8697067" cy="8229600"/>
          </a:xfrm>
          <a:custGeom>
            <a:avLst/>
            <a:gdLst/>
            <a:ahLst/>
            <a:cxnLst/>
            <a:rect r="r" b="b" t="t" l="l"/>
            <a:pathLst>
              <a:path h="8229600" w="8697067">
                <a:moveTo>
                  <a:pt x="0" y="0"/>
                </a:moveTo>
                <a:lnTo>
                  <a:pt x="8697067" y="0"/>
                </a:lnTo>
                <a:lnTo>
                  <a:pt x="8697067" y="8229600"/>
                </a:lnTo>
                <a:lnTo>
                  <a:pt x="0" y="8229600"/>
                </a:lnTo>
                <a:lnTo>
                  <a:pt x="0" y="0"/>
                </a:lnTo>
                <a:close/>
              </a:path>
            </a:pathLst>
          </a:custGeom>
          <a:blipFill>
            <a:blip r:embed="rId3"/>
            <a:stretch>
              <a:fillRect l="0" t="0" r="0" b="0"/>
            </a:stretch>
          </a:blipFill>
          <a:ln cap="sq">
            <a:noFill/>
            <a:prstDash val="solid"/>
            <a:miter/>
          </a:ln>
        </p:spPr>
      </p:sp>
      <p:sp>
        <p:nvSpPr>
          <p:cNvPr name="AutoShape 4" id="4"/>
          <p:cNvSpPr/>
          <p:nvPr/>
        </p:nvSpPr>
        <p:spPr>
          <a:xfrm flipH="true" flipV="true">
            <a:off x="476250" y="-606874"/>
            <a:ext cx="0" cy="11810378"/>
          </a:xfrm>
          <a:prstGeom prst="line">
            <a:avLst/>
          </a:prstGeom>
          <a:ln cap="rnd" w="952500">
            <a:solidFill>
              <a:srgbClr val="FEB4CF"/>
            </a:solidFill>
            <a:prstDash val="solid"/>
            <a:headEnd type="none" len="sm" w="sm"/>
            <a:tailEnd type="none" len="sm" w="sm"/>
          </a:ln>
        </p:spPr>
      </p:sp>
      <p:sp>
        <p:nvSpPr>
          <p:cNvPr name="Freeform 5" id="5"/>
          <p:cNvSpPr/>
          <p:nvPr/>
        </p:nvSpPr>
        <p:spPr>
          <a:xfrm flipH="true" flipV="false" rot="0">
            <a:off x="7476200" y="6825116"/>
            <a:ext cx="2996569" cy="2947534"/>
          </a:xfrm>
          <a:custGeom>
            <a:avLst/>
            <a:gdLst/>
            <a:ahLst/>
            <a:cxnLst/>
            <a:rect r="r" b="b" t="t" l="l"/>
            <a:pathLst>
              <a:path h="2947534" w="2996569">
                <a:moveTo>
                  <a:pt x="2996569" y="0"/>
                </a:moveTo>
                <a:lnTo>
                  <a:pt x="0" y="0"/>
                </a:lnTo>
                <a:lnTo>
                  <a:pt x="0" y="2947534"/>
                </a:lnTo>
                <a:lnTo>
                  <a:pt x="2996569" y="2947534"/>
                </a:lnTo>
                <a:lnTo>
                  <a:pt x="29965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09575" y="146137"/>
            <a:ext cx="9728194" cy="8152746"/>
          </a:xfrm>
          <a:prstGeom prst="rect">
            <a:avLst/>
          </a:prstGeom>
        </p:spPr>
        <p:txBody>
          <a:bodyPr anchor="t" rtlCol="false" tIns="0" lIns="0" bIns="0" rIns="0">
            <a:spAutoFit/>
          </a:bodyPr>
          <a:lstStyle/>
          <a:p>
            <a:pPr algn="l">
              <a:lnSpc>
                <a:spcPts val="16172"/>
              </a:lnSpc>
            </a:pPr>
            <a:r>
              <a:rPr lang="en-US" sz="11551">
                <a:solidFill>
                  <a:srgbClr val="51010C"/>
                </a:solidFill>
                <a:latin typeface="Tholoth"/>
                <a:ea typeface="Tholoth"/>
                <a:cs typeface="Tholoth"/>
                <a:sym typeface="Tholoth"/>
              </a:rPr>
              <a:t>Home </a:t>
            </a:r>
          </a:p>
          <a:p>
            <a:pPr algn="l">
              <a:lnSpc>
                <a:spcPts val="16172"/>
              </a:lnSpc>
            </a:pPr>
            <a:r>
              <a:rPr lang="en-US" sz="11551">
                <a:solidFill>
                  <a:srgbClr val="51010C"/>
                </a:solidFill>
                <a:latin typeface="Tholoth"/>
                <a:ea typeface="Tholoth"/>
                <a:cs typeface="Tholoth"/>
                <a:sym typeface="Tholoth"/>
              </a:rPr>
              <a:t>Sweet </a:t>
            </a:r>
            <a:r>
              <a:rPr lang="en-US" sz="11551">
                <a:solidFill>
                  <a:srgbClr val="E8A0BB"/>
                </a:solidFill>
                <a:latin typeface="Tholoth"/>
                <a:ea typeface="Tholoth"/>
                <a:cs typeface="Tholoth"/>
                <a:sym typeface="Tholoth"/>
              </a:rPr>
              <a:t>-Smart-</a:t>
            </a:r>
          </a:p>
          <a:p>
            <a:pPr algn="l">
              <a:lnSpc>
                <a:spcPts val="16172"/>
              </a:lnSpc>
            </a:pPr>
            <a:r>
              <a:rPr lang="en-US" sz="11551">
                <a:solidFill>
                  <a:srgbClr val="51010C"/>
                </a:solidFill>
                <a:latin typeface="Tholoth"/>
                <a:ea typeface="Tholoth"/>
                <a:cs typeface="Tholoth"/>
                <a:sym typeface="Tholoth"/>
              </a:rPr>
              <a:t>Home</a:t>
            </a:r>
          </a:p>
          <a:p>
            <a:pPr algn="l">
              <a:lnSpc>
                <a:spcPts val="7000"/>
              </a:lnSpc>
            </a:pPr>
            <a:r>
              <a:rPr lang="en-US" sz="5000">
                <a:solidFill>
                  <a:srgbClr val="51010C"/>
                </a:solidFill>
                <a:latin typeface="Tholoth"/>
                <a:ea typeface="Tholoth"/>
                <a:cs typeface="Tholoth"/>
                <a:sym typeface="Tholoth"/>
              </a:rPr>
              <a:t>“A modern approach to smarter     living”</a:t>
            </a:r>
          </a:p>
        </p:txBody>
      </p:sp>
      <p:sp>
        <p:nvSpPr>
          <p:cNvPr name="TextBox 7" id="7"/>
          <p:cNvSpPr txBox="true"/>
          <p:nvPr/>
        </p:nvSpPr>
        <p:spPr>
          <a:xfrm rot="0">
            <a:off x="0" y="9686925"/>
            <a:ext cx="7476200" cy="571500"/>
          </a:xfrm>
          <a:prstGeom prst="rect">
            <a:avLst/>
          </a:prstGeom>
        </p:spPr>
        <p:txBody>
          <a:bodyPr anchor="t" rtlCol="false" tIns="0" lIns="0" bIns="0" rIns="0">
            <a:spAutoFit/>
          </a:bodyPr>
          <a:lstStyle/>
          <a:p>
            <a:pPr algn="ctr">
              <a:lnSpc>
                <a:spcPts val="4200"/>
              </a:lnSpc>
              <a:spcBef>
                <a:spcPct val="0"/>
              </a:spcBef>
            </a:pPr>
            <a:r>
              <a:rPr lang="en-US" sz="3000">
                <a:solidFill>
                  <a:srgbClr val="51010C"/>
                </a:solidFill>
                <a:latin typeface="Tholoth"/>
                <a:ea typeface="Tholoth"/>
                <a:cs typeface="Tholoth"/>
                <a:sym typeface="Tholoth"/>
              </a:rPr>
              <a:t>Internet of Things(IOT) training - summer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Freeform 2" id="2"/>
          <p:cNvSpPr/>
          <p:nvPr/>
        </p:nvSpPr>
        <p:spPr>
          <a:xfrm flipH="false" flipV="false" rot="0">
            <a:off x="2707995" y="1845672"/>
            <a:ext cx="13233097" cy="7412628"/>
          </a:xfrm>
          <a:custGeom>
            <a:avLst/>
            <a:gdLst/>
            <a:ahLst/>
            <a:cxnLst/>
            <a:rect r="r" b="b" t="t" l="l"/>
            <a:pathLst>
              <a:path h="7412628" w="13233097">
                <a:moveTo>
                  <a:pt x="0" y="0"/>
                </a:moveTo>
                <a:lnTo>
                  <a:pt x="13233096" y="0"/>
                </a:lnTo>
                <a:lnTo>
                  <a:pt x="13233096" y="7412628"/>
                </a:lnTo>
                <a:lnTo>
                  <a:pt x="0" y="7412628"/>
                </a:lnTo>
                <a:lnTo>
                  <a:pt x="0" y="0"/>
                </a:lnTo>
                <a:close/>
              </a:path>
            </a:pathLst>
          </a:custGeom>
          <a:blipFill>
            <a:blip r:embed="rId2"/>
            <a:stretch>
              <a:fillRect l="0" t="-3542" r="0" b="0"/>
            </a:stretch>
          </a:blipFill>
        </p:spPr>
      </p:sp>
      <p:sp>
        <p:nvSpPr>
          <p:cNvPr name="TextBox 3" id="3"/>
          <p:cNvSpPr txBox="true"/>
          <p:nvPr/>
        </p:nvSpPr>
        <p:spPr>
          <a:xfrm rot="0">
            <a:off x="1028700" y="933450"/>
            <a:ext cx="3982343" cy="649654"/>
          </a:xfrm>
          <a:prstGeom prst="rect">
            <a:avLst/>
          </a:prstGeom>
        </p:spPr>
        <p:txBody>
          <a:bodyPr anchor="t" rtlCol="false" tIns="0" lIns="0" bIns="0" rIns="0">
            <a:spAutoFit/>
          </a:bodyPr>
          <a:lstStyle/>
          <a:p>
            <a:pPr algn="l">
              <a:lnSpc>
                <a:spcPts val="5142"/>
              </a:lnSpc>
              <a:spcBef>
                <a:spcPct val="0"/>
              </a:spcBef>
            </a:pPr>
            <a:r>
              <a:rPr lang="en-US" b="true" sz="3673" u="sng">
                <a:solidFill>
                  <a:srgbClr val="51010C"/>
                </a:solidFill>
                <a:latin typeface="Arimo Bold"/>
                <a:ea typeface="Arimo Bold"/>
                <a:cs typeface="Arimo Bold"/>
                <a:sym typeface="Arimo Bold"/>
              </a:rPr>
              <a:t>Wokwi Simulation</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4948907" cy="649654"/>
          </a:xfrm>
          <a:prstGeom prst="rect">
            <a:avLst/>
          </a:prstGeom>
        </p:spPr>
        <p:txBody>
          <a:bodyPr anchor="t" rtlCol="false" tIns="0" lIns="0" bIns="0" rIns="0">
            <a:spAutoFit/>
          </a:bodyPr>
          <a:lstStyle/>
          <a:p>
            <a:pPr algn="l">
              <a:lnSpc>
                <a:spcPts val="5142"/>
              </a:lnSpc>
              <a:spcBef>
                <a:spcPct val="0"/>
              </a:spcBef>
            </a:pPr>
            <a:r>
              <a:rPr lang="en-US" b="true" sz="3673" u="sng">
                <a:solidFill>
                  <a:srgbClr val="51010C"/>
                </a:solidFill>
                <a:latin typeface="Arimo Bold"/>
                <a:ea typeface="Arimo Bold"/>
                <a:cs typeface="Arimo Bold"/>
                <a:sym typeface="Arimo Bold"/>
              </a:rPr>
              <a:t>MQTT Cloud (HiveMQ)</a:t>
            </a:r>
          </a:p>
        </p:txBody>
      </p:sp>
      <p:sp>
        <p:nvSpPr>
          <p:cNvPr name="TextBox 3" id="3"/>
          <p:cNvSpPr txBox="true"/>
          <p:nvPr/>
        </p:nvSpPr>
        <p:spPr>
          <a:xfrm rot="0">
            <a:off x="1028700" y="1845104"/>
            <a:ext cx="16230600" cy="5891212"/>
          </a:xfrm>
          <a:prstGeom prst="rect">
            <a:avLst/>
          </a:prstGeom>
        </p:spPr>
        <p:txBody>
          <a:bodyPr anchor="t" rtlCol="false" tIns="0" lIns="0" bIns="0" rIns="0">
            <a:spAutoFit/>
          </a:bodyPr>
          <a:lstStyle/>
          <a:p>
            <a:pPr algn="l" rtl="true">
              <a:lnSpc>
                <a:spcPts val="4200"/>
              </a:lnSpc>
              <a:spcBef>
                <a:spcPct val="0"/>
              </a:spcBef>
            </a:pPr>
            <a:r>
              <a:rPr lang="en-US" sz="3000">
                <a:solidFill>
                  <a:srgbClr val="214184"/>
                </a:solidFill>
                <a:latin typeface="Helvetica World"/>
                <a:ea typeface="Helvetica World"/>
                <a:cs typeface="Helvetica World"/>
                <a:sym typeface="Helvetica World"/>
              </a:rPr>
              <a:t>The MQTT proto</a:t>
            </a:r>
            <a:r>
              <a:rPr lang="en-US" sz="3000">
                <a:solidFill>
                  <a:srgbClr val="214184"/>
                </a:solidFill>
                <a:latin typeface="Helvetica World"/>
                <a:ea typeface="Helvetica World"/>
                <a:cs typeface="Helvetica World"/>
                <a:sym typeface="Helvetica World"/>
              </a:rPr>
              <a:t>col is a lightweight protocol specifically designed for Internet of Things (IoT) systems to efficiently transfer data between devices. In our project, we used HiveMQ Cloud as the primary broker to manage communication between sensors (via ESP32), the application, and th</a:t>
            </a:r>
            <a:r>
              <a:rPr lang="en-US" sz="3000">
                <a:solidFill>
                  <a:srgbClr val="214184"/>
                </a:solidFill>
                <a:latin typeface="Helvetica World"/>
                <a:ea typeface="Helvetica World"/>
                <a:cs typeface="Helvetica World"/>
                <a:sym typeface="Helvetica World"/>
              </a:rPr>
              <a:t>e</a:t>
            </a:r>
            <a:r>
              <a:rPr lang="ar-EG" sz="3000">
                <a:solidFill>
                  <a:srgbClr val="214184"/>
                </a:solidFill>
                <a:latin typeface="Helvetica World"/>
                <a:ea typeface="Helvetica World"/>
                <a:cs typeface="Helvetica World"/>
                <a:sym typeface="Helvetica World"/>
                <a:rtl val="true"/>
              </a:rPr>
              <a:t> </a:t>
            </a:r>
          </a:p>
          <a:p>
            <a:pPr algn="l">
              <a:lnSpc>
                <a:spcPts val="4200"/>
              </a:lnSpc>
              <a:spcBef>
                <a:spcPct val="0"/>
              </a:spcBef>
            </a:pPr>
            <a:r>
              <a:rPr lang="en-US" sz="3000">
                <a:solidFill>
                  <a:srgbClr val="214184"/>
                </a:solidFill>
                <a:latin typeface="Helvetica World"/>
                <a:ea typeface="Helvetica World"/>
                <a:cs typeface="Helvetica World"/>
                <a:sym typeface="Helvetica World"/>
              </a:rPr>
              <a:t>database</a:t>
            </a:r>
          </a:p>
          <a:p>
            <a:pPr algn="l" rtl="true">
              <a:lnSpc>
                <a:spcPts val="4200"/>
              </a:lnSpc>
              <a:spcBef>
                <a:spcPct val="0"/>
              </a:spcBef>
            </a:pPr>
          </a:p>
          <a:p>
            <a:pPr algn="l">
              <a:lnSpc>
                <a:spcPts val="4200"/>
              </a:lnSpc>
              <a:spcBef>
                <a:spcPct val="0"/>
              </a:spcBef>
            </a:pPr>
            <a:r>
              <a:rPr lang="en-US" b="true" sz="3000">
                <a:solidFill>
                  <a:srgbClr val="214184"/>
                </a:solidFill>
                <a:latin typeface="Helvetica World Bold"/>
                <a:ea typeface="Helvetica World Bold"/>
                <a:cs typeface="Helvetica World Bold"/>
                <a:sym typeface="Helvetica World Bold"/>
              </a:rPr>
              <a:t>How it works:</a:t>
            </a:r>
          </a:p>
          <a:p>
            <a:pPr algn="l" rtl="true">
              <a:lnSpc>
                <a:spcPts val="4200"/>
              </a:lnSpc>
              <a:spcBef>
                <a:spcPct val="0"/>
              </a:spcBef>
            </a:pPr>
            <a:r>
              <a:rPr lang="en-US" sz="3000">
                <a:solidFill>
                  <a:srgbClr val="214184"/>
                </a:solidFill>
                <a:latin typeface="Helvetica World"/>
                <a:ea typeface="Helvetica World"/>
                <a:cs typeface="Helvetica World"/>
                <a:sym typeface="Helvetica World"/>
              </a:rPr>
              <a:t>The ESP32 reads sensor data and publishes it to specific topics within HiveMQ</a:t>
            </a:r>
          </a:p>
          <a:p>
            <a:pPr algn="l" rtl="true">
              <a:lnSpc>
                <a:spcPts val="4200"/>
              </a:lnSpc>
              <a:spcBef>
                <a:spcPct val="0"/>
              </a:spcBef>
            </a:pPr>
            <a:r>
              <a:rPr lang="en-US" sz="3000">
                <a:solidFill>
                  <a:srgbClr val="214184"/>
                </a:solidFill>
                <a:latin typeface="Helvetica World"/>
                <a:ea typeface="Helvetica World"/>
                <a:cs typeface="Helvetica World"/>
                <a:sym typeface="Helvetica World"/>
              </a:rPr>
              <a:t>Any client, such as an application or database, subscribes to these topics to receive the data immediately</a:t>
            </a:r>
          </a:p>
          <a:p>
            <a:pPr algn="l" rtl="true">
              <a:lnSpc>
                <a:spcPts val="4200"/>
              </a:lnSpc>
              <a:spcBef>
                <a:spcPct val="0"/>
              </a:spcBef>
            </a:pPr>
            <a:r>
              <a:rPr lang="en-US" sz="3000">
                <a:solidFill>
                  <a:srgbClr val="214184"/>
                </a:solidFill>
                <a:latin typeface="Helvetica World"/>
                <a:ea typeface="Helvetica World"/>
                <a:cs typeface="Helvetica World"/>
                <a:sym typeface="Helvetica World"/>
              </a:rPr>
              <a:t>This creates real-time connectivity, ensuring that any changes in the system are immediately visible to the user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3052614" cy="673466"/>
          </a:xfrm>
          <a:prstGeom prst="rect">
            <a:avLst/>
          </a:prstGeom>
        </p:spPr>
        <p:txBody>
          <a:bodyPr anchor="t" rtlCol="false" tIns="0" lIns="0" bIns="0" rIns="0">
            <a:spAutoFit/>
          </a:bodyPr>
          <a:lstStyle/>
          <a:p>
            <a:pPr algn="ctr">
              <a:lnSpc>
                <a:spcPts val="5142"/>
              </a:lnSpc>
              <a:spcBef>
                <a:spcPct val="0"/>
              </a:spcBef>
            </a:pPr>
            <a:r>
              <a:rPr lang="en-US" b="true" sz="3673">
                <a:solidFill>
                  <a:srgbClr val="214184"/>
                </a:solidFill>
                <a:latin typeface="Helvetica World Bold"/>
                <a:ea typeface="Helvetica World Bold"/>
                <a:cs typeface="Helvetica World Bold"/>
                <a:sym typeface="Helvetica World Bold"/>
              </a:rPr>
              <a:t>MQTT Cluste</a:t>
            </a:r>
            <a:r>
              <a:rPr lang="en-US" b="true" sz="3673">
                <a:solidFill>
                  <a:srgbClr val="214184"/>
                </a:solidFill>
                <a:latin typeface="Helvetica World Bold"/>
                <a:ea typeface="Helvetica World Bold"/>
                <a:cs typeface="Helvetica World Bold"/>
                <a:sym typeface="Helvetica World Bold"/>
              </a:rPr>
              <a:t>r</a:t>
            </a:r>
          </a:p>
        </p:txBody>
      </p:sp>
      <p:sp>
        <p:nvSpPr>
          <p:cNvPr name="Freeform 3" id="3"/>
          <p:cNvSpPr/>
          <p:nvPr/>
        </p:nvSpPr>
        <p:spPr>
          <a:xfrm flipH="false" flipV="false" rot="0">
            <a:off x="11672762" y="1332096"/>
            <a:ext cx="6110038" cy="3629753"/>
          </a:xfrm>
          <a:custGeom>
            <a:avLst/>
            <a:gdLst/>
            <a:ahLst/>
            <a:cxnLst/>
            <a:rect r="r" b="b" t="t" l="l"/>
            <a:pathLst>
              <a:path h="3629753" w="6110038">
                <a:moveTo>
                  <a:pt x="0" y="0"/>
                </a:moveTo>
                <a:lnTo>
                  <a:pt x="6110038" y="0"/>
                </a:lnTo>
                <a:lnTo>
                  <a:pt x="6110038" y="3629752"/>
                </a:lnTo>
                <a:lnTo>
                  <a:pt x="0" y="3629752"/>
                </a:lnTo>
                <a:lnTo>
                  <a:pt x="0" y="0"/>
                </a:lnTo>
                <a:close/>
              </a:path>
            </a:pathLst>
          </a:custGeom>
          <a:blipFill>
            <a:blip r:embed="rId2"/>
            <a:stretch>
              <a:fillRect l="-3210" t="-2341" r="-3129" b="-4390"/>
            </a:stretch>
          </a:blipFill>
        </p:spPr>
      </p:sp>
      <p:sp>
        <p:nvSpPr>
          <p:cNvPr name="TextBox 4" id="4"/>
          <p:cNvSpPr txBox="true"/>
          <p:nvPr/>
        </p:nvSpPr>
        <p:spPr>
          <a:xfrm rot="0">
            <a:off x="1028700" y="1785365"/>
            <a:ext cx="16210806" cy="7129462"/>
          </a:xfrm>
          <a:prstGeom prst="rect">
            <a:avLst/>
          </a:prstGeom>
        </p:spPr>
        <p:txBody>
          <a:bodyPr anchor="t" rtlCol="false" tIns="0" lIns="0" bIns="0" rIns="0">
            <a:spAutoFit/>
          </a:bodyPr>
          <a:lstStyle/>
          <a:p>
            <a:pPr algn="l">
              <a:lnSpc>
                <a:spcPts val="4200"/>
              </a:lnSpc>
            </a:pPr>
            <a:r>
              <a:rPr lang="en-US" sz="3000">
                <a:solidFill>
                  <a:srgbClr val="3C4449"/>
                </a:solidFill>
                <a:latin typeface="Helvetica World"/>
                <a:ea typeface="Helvetica World"/>
                <a:cs typeface="Helvetica World"/>
                <a:sym typeface="Helvetica World"/>
              </a:rPr>
              <a:t>The MQTT Cluster in HiveMQ is the heart of the communication </a:t>
            </a:r>
          </a:p>
          <a:p>
            <a:pPr algn="l">
              <a:lnSpc>
                <a:spcPts val="4200"/>
              </a:lnSpc>
            </a:pPr>
            <a:r>
              <a:rPr lang="en-US" sz="3000">
                <a:solidFill>
                  <a:srgbClr val="3C4449"/>
                </a:solidFill>
                <a:latin typeface="Helvetica World"/>
                <a:ea typeface="Helvetica World"/>
                <a:cs typeface="Helvetica World"/>
                <a:sym typeface="Helvetica World"/>
              </a:rPr>
              <a:t>system.</a:t>
            </a:r>
          </a:p>
          <a:p>
            <a:pPr algn="l">
              <a:lnSpc>
                <a:spcPts val="4200"/>
              </a:lnSpc>
            </a:pPr>
            <a:r>
              <a:rPr lang="en-US" sz="3000">
                <a:solidFill>
                  <a:srgbClr val="3C4449"/>
                </a:solidFill>
                <a:latin typeface="Helvetica World"/>
                <a:ea typeface="Helvetica World"/>
                <a:cs typeface="Helvetica World"/>
                <a:sym typeface="Helvetica World"/>
              </a:rPr>
              <a:t>It is a broker server that receives messages from any device </a:t>
            </a:r>
          </a:p>
          <a:p>
            <a:pPr algn="l">
              <a:lnSpc>
                <a:spcPts val="4200"/>
              </a:lnSpc>
            </a:pPr>
            <a:r>
              <a:rPr lang="en-US" sz="3000">
                <a:solidFill>
                  <a:srgbClr val="3C4449"/>
                </a:solidFill>
                <a:latin typeface="Helvetica World"/>
                <a:ea typeface="Helvetica World"/>
                <a:cs typeface="Helvetica World"/>
                <a:sym typeface="Helvetica World"/>
              </a:rPr>
              <a:t>(publisher) and</a:t>
            </a:r>
            <a:r>
              <a:rPr lang="en-US" sz="3000">
                <a:solidFill>
                  <a:srgbClr val="3C4449"/>
                </a:solidFill>
                <a:latin typeface="Helvetica World"/>
                <a:ea typeface="Helvetica World"/>
                <a:cs typeface="Helvetica World"/>
                <a:sym typeface="Helvetica World"/>
              </a:rPr>
              <a:t> delivers them to the devices or applica</a:t>
            </a:r>
            <a:r>
              <a:rPr lang="en-US" sz="3000">
                <a:solidFill>
                  <a:srgbClr val="3C4449"/>
                </a:solidFill>
                <a:latin typeface="Helvetica World"/>
                <a:ea typeface="Helvetica World"/>
                <a:cs typeface="Helvetica World"/>
                <a:sym typeface="Helvetica World"/>
              </a:rPr>
              <a:t>tions</a:t>
            </a:r>
          </a:p>
          <a:p>
            <a:pPr algn="l">
              <a:lnSpc>
                <a:spcPts val="4200"/>
              </a:lnSpc>
            </a:pPr>
            <a:r>
              <a:rPr lang="en-US" sz="3000">
                <a:solidFill>
                  <a:srgbClr val="3C4449"/>
                </a:solidFill>
                <a:latin typeface="Helvetica World"/>
                <a:ea typeface="Helvetica World"/>
                <a:cs typeface="Helvetica World"/>
                <a:sym typeface="Helvetica World"/>
              </a:rPr>
              <a:t> that are interested in them</a:t>
            </a:r>
            <a:r>
              <a:rPr lang="en-US" sz="3000">
                <a:solidFill>
                  <a:srgbClr val="3C4449"/>
                </a:solidFill>
                <a:latin typeface="Helvetica World"/>
                <a:ea typeface="Helvetica World"/>
                <a:cs typeface="Helvetica World"/>
                <a:sym typeface="Helvetica World"/>
              </a:rPr>
              <a:t> (subscribers).</a:t>
            </a:r>
          </a:p>
          <a:p>
            <a:pPr algn="l">
              <a:lnSpc>
                <a:spcPts val="4200"/>
              </a:lnSpc>
            </a:pPr>
          </a:p>
          <a:p>
            <a:pPr algn="l">
              <a:lnSpc>
                <a:spcPts val="4200"/>
              </a:lnSpc>
            </a:pPr>
            <a:r>
              <a:rPr lang="en-US" sz="3000" b="true">
                <a:solidFill>
                  <a:srgbClr val="3C4449"/>
                </a:solidFill>
                <a:latin typeface="Helvetica World Bold"/>
                <a:ea typeface="Helvetica World Bold"/>
                <a:cs typeface="Helvetica World Bold"/>
                <a:sym typeface="Helvetica World Bold"/>
              </a:rPr>
              <a:t>Advantages</a:t>
            </a:r>
            <a:r>
              <a:rPr lang="en-US" sz="3000" b="true">
                <a:solidFill>
                  <a:srgbClr val="3C4449"/>
                </a:solidFill>
                <a:latin typeface="Helvetica World Bold"/>
                <a:ea typeface="Helvetica World Bold"/>
                <a:cs typeface="Helvetica World Bold"/>
                <a:sym typeface="Helvetica World Bold"/>
              </a:rPr>
              <a:t> of a cluster:</a:t>
            </a:r>
          </a:p>
          <a:p>
            <a:pPr algn="l">
              <a:lnSpc>
                <a:spcPts val="4200"/>
              </a:lnSpc>
              <a:spcBef>
                <a:spcPct val="0"/>
              </a:spcBef>
            </a:pPr>
            <a:r>
              <a:rPr lang="en-US" b="true" sz="3000">
                <a:solidFill>
                  <a:srgbClr val="3C4449"/>
                </a:solidFill>
                <a:latin typeface="Helvetica World Bold"/>
                <a:ea typeface="Helvetica World Bold"/>
                <a:cs typeface="Helvetica World Bold"/>
                <a:sym typeface="Helvetica World Bold"/>
              </a:rPr>
              <a:t>Flexibility:</a:t>
            </a:r>
            <a:r>
              <a:rPr lang="en-US" sz="3000">
                <a:solidFill>
                  <a:srgbClr val="3C4449"/>
                </a:solidFill>
                <a:latin typeface="Helvetica World"/>
                <a:ea typeface="Helvetica World"/>
                <a:cs typeface="Helvetica World"/>
                <a:sym typeface="Helvetica World"/>
              </a:rPr>
              <a:t> Devices can be easily added or removed without affecting the </a:t>
            </a:r>
            <a:r>
              <a:rPr lang="en-US" sz="3000">
                <a:solidFill>
                  <a:srgbClr val="3C4449"/>
                </a:solidFill>
                <a:latin typeface="Helvetica World"/>
                <a:ea typeface="Helvetica World"/>
                <a:cs typeface="Helvetica World"/>
                <a:sym typeface="Helvetica World"/>
              </a:rPr>
              <a:t>rest of the system.</a:t>
            </a:r>
          </a:p>
          <a:p>
            <a:pPr algn="l">
              <a:lnSpc>
                <a:spcPts val="4200"/>
              </a:lnSpc>
              <a:spcBef>
                <a:spcPct val="0"/>
              </a:spcBef>
            </a:pPr>
            <a:r>
              <a:rPr lang="en-US" b="true" sz="3000">
                <a:solidFill>
                  <a:srgbClr val="3C4449"/>
                </a:solidFill>
                <a:latin typeface="Helvetica World Bold"/>
                <a:ea typeface="Helvetica World Bold"/>
                <a:cs typeface="Helvetica World Bold"/>
                <a:sym typeface="Helvetica World Bold"/>
              </a:rPr>
              <a:t>Security:</a:t>
            </a:r>
            <a:r>
              <a:rPr lang="en-US" sz="3000">
                <a:solidFill>
                  <a:srgbClr val="3C4449"/>
                </a:solidFill>
                <a:latin typeface="Helvetica World"/>
                <a:ea typeface="Helvetica World"/>
                <a:cs typeface="Helvetica World"/>
                <a:sym typeface="Helvetica World"/>
              </a:rPr>
              <a:t> All communication is handled over TLS/SSL with a username and password to protect data.</a:t>
            </a:r>
          </a:p>
          <a:p>
            <a:pPr algn="l">
              <a:lnSpc>
                <a:spcPts val="4200"/>
              </a:lnSpc>
              <a:spcBef>
                <a:spcPct val="0"/>
              </a:spcBef>
            </a:pPr>
            <a:r>
              <a:rPr lang="en-US" b="true" sz="3000">
                <a:solidFill>
                  <a:srgbClr val="3C4449"/>
                </a:solidFill>
                <a:latin typeface="Helvetica World Bold"/>
                <a:ea typeface="Helvetica World Bold"/>
                <a:cs typeface="Helvetica World Bold"/>
                <a:sym typeface="Helvetica World Bold"/>
              </a:rPr>
              <a:t>Scalability:</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It can handle thousands of messages per second without delay.</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Reliability:</a:t>
            </a:r>
            <a:r>
              <a:rPr lang="en-US" sz="3000">
                <a:solidFill>
                  <a:srgbClr val="3C4449"/>
                </a:solidFill>
                <a:latin typeface="Helvetica World"/>
                <a:ea typeface="Helvetica World"/>
                <a:cs typeface="Helvetica World"/>
                <a:sym typeface="Helvetica World"/>
              </a:rPr>
              <a:t> Using different QoS levels, we ensure that important messages are delivered no matter what</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733425"/>
            <a:ext cx="5412288" cy="673466"/>
          </a:xfrm>
          <a:prstGeom prst="rect">
            <a:avLst/>
          </a:prstGeom>
        </p:spPr>
        <p:txBody>
          <a:bodyPr anchor="t" rtlCol="false" tIns="0" lIns="0" bIns="0" rIns="0">
            <a:spAutoFit/>
          </a:bodyPr>
          <a:lstStyle/>
          <a:p>
            <a:pPr algn="l">
              <a:lnSpc>
                <a:spcPts val="5142"/>
              </a:lnSpc>
              <a:spcBef>
                <a:spcPct val="0"/>
              </a:spcBef>
            </a:pPr>
            <a:r>
              <a:rPr lang="en-US" b="true" sz="3673">
                <a:solidFill>
                  <a:srgbClr val="214184"/>
                </a:solidFill>
                <a:latin typeface="Helvetica World Bold"/>
                <a:ea typeface="Helvetica World Bold"/>
                <a:cs typeface="Helvetica World Bold"/>
                <a:sym typeface="Helvetica World Bold"/>
              </a:rPr>
              <a:t>Topics &amp; Message Flow</a:t>
            </a:r>
          </a:p>
        </p:txBody>
      </p:sp>
      <p:sp>
        <p:nvSpPr>
          <p:cNvPr name="TextBox 3" id="3"/>
          <p:cNvSpPr txBox="true"/>
          <p:nvPr/>
        </p:nvSpPr>
        <p:spPr>
          <a:xfrm rot="0">
            <a:off x="1048494" y="1602337"/>
            <a:ext cx="16210806" cy="7962900"/>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3C4449"/>
                </a:solidFill>
                <a:latin typeface="Helvetica World Bold"/>
                <a:ea typeface="Helvetica World Bold"/>
                <a:cs typeface="Helvetica World Bold"/>
                <a:sym typeface="Helvetica World Bold"/>
              </a:rPr>
              <a:t>esp32/sens</a:t>
            </a:r>
            <a:r>
              <a:rPr lang="en-US" b="true" sz="3000">
                <a:solidFill>
                  <a:srgbClr val="3C4449"/>
                </a:solidFill>
                <a:latin typeface="Helvetica World Bold"/>
                <a:ea typeface="Helvetica World Bold"/>
                <a:cs typeface="Helvetica World Bold"/>
                <a:sym typeface="Helvetica World Bold"/>
              </a:rPr>
              <a:t>ors/data</a:t>
            </a:r>
          </a:p>
          <a:p>
            <a:pPr algn="l">
              <a:lnSpc>
                <a:spcPts val="4200"/>
              </a:lnSpc>
            </a:pPr>
            <a:r>
              <a:rPr lang="en-US" sz="3000" b="true">
                <a:solidFill>
                  <a:srgbClr val="3C4449"/>
                </a:solidFill>
                <a:latin typeface="Helvetica World Bold"/>
                <a:ea typeface="Helvetica World Bold"/>
                <a:cs typeface="Helvetica World Bold"/>
                <a:sym typeface="Helvetica World Bold"/>
              </a:rPr>
              <a:t>Description:</a:t>
            </a:r>
            <a:r>
              <a:rPr lang="en-US" sz="3000" b="true">
                <a:solidFill>
                  <a:srgbClr val="3C4449"/>
                </a:solidFill>
                <a:latin typeface="Helvetica World Bold"/>
                <a:ea typeface="Helvetica World Bold"/>
                <a:cs typeface="Helvetica World Bold"/>
                <a:sym typeface="Helvetica World Bold"/>
              </a:rPr>
              <a:t> </a:t>
            </a:r>
            <a:r>
              <a:rPr lang="en-US" sz="3000">
                <a:solidFill>
                  <a:srgbClr val="3C4449"/>
                </a:solidFill>
                <a:latin typeface="Helvetica World"/>
                <a:ea typeface="Helvetica World"/>
                <a:cs typeface="Helvetica World"/>
                <a:sym typeface="Helvetica World"/>
              </a:rPr>
              <a:t>Holds sensor da</a:t>
            </a:r>
            <a:r>
              <a:rPr lang="en-US" sz="3000">
                <a:solidFill>
                  <a:srgbClr val="3C4449"/>
                </a:solidFill>
                <a:latin typeface="Helvetica World"/>
                <a:ea typeface="Helvetica World"/>
                <a:cs typeface="Helvetica World"/>
                <a:sym typeface="Helvetica World"/>
              </a:rPr>
              <a:t>ta (Temp</a:t>
            </a:r>
            <a:r>
              <a:rPr lang="en-US" sz="3000">
                <a:solidFill>
                  <a:srgbClr val="3C4449"/>
                </a:solidFill>
                <a:latin typeface="Helvetica World"/>
                <a:ea typeface="Helvetica World"/>
                <a:cs typeface="Helvetica World"/>
                <a:sym typeface="Helvetica World"/>
              </a:rPr>
              <a:t>er</a:t>
            </a:r>
            <a:r>
              <a:rPr lang="en-US" sz="3000">
                <a:solidFill>
                  <a:srgbClr val="3C4449"/>
                </a:solidFill>
                <a:latin typeface="Helvetica World"/>
                <a:ea typeface="Helvetica World"/>
                <a:cs typeface="Helvetica World"/>
                <a:sym typeface="Helvetica World"/>
              </a:rPr>
              <a:t>at</a:t>
            </a:r>
            <a:r>
              <a:rPr lang="en-US" sz="3000">
                <a:solidFill>
                  <a:srgbClr val="3C4449"/>
                </a:solidFill>
                <a:latin typeface="Helvetica World"/>
                <a:ea typeface="Helvetica World"/>
                <a:cs typeface="Helvetica World"/>
                <a:sym typeface="Helvetica World"/>
              </a:rPr>
              <a:t>ure</a:t>
            </a:r>
            <a:r>
              <a:rPr lang="en-US" sz="3000">
                <a:solidFill>
                  <a:srgbClr val="3C4449"/>
                </a:solidFill>
                <a:latin typeface="Helvetica World"/>
                <a:ea typeface="Helvetica World"/>
                <a:cs typeface="Helvetica World"/>
                <a:sym typeface="Helvetica World"/>
              </a:rPr>
              <a:t>, Hum</a:t>
            </a:r>
            <a:r>
              <a:rPr lang="en-US" sz="3000">
                <a:solidFill>
                  <a:srgbClr val="3C4449"/>
                </a:solidFill>
                <a:latin typeface="Helvetica World"/>
                <a:ea typeface="Helvetica World"/>
                <a:cs typeface="Helvetica World"/>
                <a:sym typeface="Helvetica World"/>
              </a:rPr>
              <a:t>i</a:t>
            </a:r>
            <a:r>
              <a:rPr lang="en-US" sz="3000">
                <a:solidFill>
                  <a:srgbClr val="3C4449"/>
                </a:solidFill>
                <a:latin typeface="Helvetica World"/>
                <a:ea typeface="Helvetica World"/>
                <a:cs typeface="Helvetica World"/>
                <a:sym typeface="Helvetica World"/>
              </a:rPr>
              <a:t>d</a:t>
            </a:r>
            <a:r>
              <a:rPr lang="en-US" sz="3000">
                <a:solidFill>
                  <a:srgbClr val="3C4449"/>
                </a:solidFill>
                <a:latin typeface="Helvetica World"/>
                <a:ea typeface="Helvetica World"/>
                <a:cs typeface="Helvetica World"/>
                <a:sym typeface="Helvetica World"/>
              </a:rPr>
              <a:t>ity</a:t>
            </a:r>
            <a:r>
              <a:rPr lang="en-US" sz="3000">
                <a:solidFill>
                  <a:srgbClr val="3C4449"/>
                </a:solidFill>
                <a:latin typeface="Helvetica World"/>
                <a:ea typeface="Helvetica World"/>
                <a:cs typeface="Helvetica World"/>
                <a:sym typeface="Helvetica World"/>
              </a:rPr>
              <a:t>, Gas, Current, Motion)</a:t>
            </a:r>
          </a:p>
          <a:p>
            <a:pPr algn="l">
              <a:lnSpc>
                <a:spcPts val="4200"/>
              </a:lnSpc>
              <a:spcBef>
                <a:spcPct val="0"/>
              </a:spcBef>
            </a:pPr>
            <a:r>
              <a:rPr lang="en-US" b="true" sz="3000">
                <a:solidFill>
                  <a:srgbClr val="3C4449"/>
                </a:solidFill>
                <a:latin typeface="Helvetica World Bold"/>
                <a:ea typeface="Helvetica World Bold"/>
                <a:cs typeface="Helvetica World Bold"/>
                <a:sym typeface="Helvetica World Bold"/>
              </a:rPr>
              <a:t>Use</a:t>
            </a:r>
            <a:r>
              <a:rPr lang="en-US" b="true" sz="3000">
                <a:solidFill>
                  <a:srgbClr val="3C4449"/>
                </a:solidFill>
                <a:latin typeface="Helvetica World Bold"/>
                <a:ea typeface="Helvetica World Bold"/>
                <a:cs typeface="Helvetica World Bold"/>
                <a:sym typeface="Helvetica World Bold"/>
              </a:rPr>
              <a:t>r: </a:t>
            </a:r>
            <a:r>
              <a:rPr lang="en-US" sz="3000">
                <a:solidFill>
                  <a:srgbClr val="3C4449"/>
                </a:solidFill>
                <a:latin typeface="Helvetica World"/>
                <a:ea typeface="Helvetica World"/>
                <a:cs typeface="Helvetica World"/>
                <a:sym typeface="Helvetica World"/>
              </a:rPr>
              <a:t>The E</a:t>
            </a:r>
            <a:r>
              <a:rPr lang="en-US" sz="3000">
                <a:solidFill>
                  <a:srgbClr val="3C4449"/>
                </a:solidFill>
                <a:latin typeface="Helvetica World"/>
                <a:ea typeface="Helvetica World"/>
                <a:cs typeface="Helvetica World"/>
                <a:sym typeface="Helvetica World"/>
              </a:rPr>
              <a:t>S</a:t>
            </a:r>
            <a:r>
              <a:rPr lang="en-US" sz="3000">
                <a:solidFill>
                  <a:srgbClr val="3C4449"/>
                </a:solidFill>
                <a:latin typeface="Helvetica World"/>
                <a:ea typeface="Helvetica World"/>
                <a:cs typeface="Helvetica World"/>
                <a:sym typeface="Helvetica World"/>
              </a:rPr>
              <a:t>P32 p</a:t>
            </a:r>
            <a:r>
              <a:rPr lang="en-US" sz="3000">
                <a:solidFill>
                  <a:srgbClr val="3C4449"/>
                </a:solidFill>
                <a:latin typeface="Helvetica World"/>
                <a:ea typeface="Helvetica World"/>
                <a:cs typeface="Helvetica World"/>
                <a:sym typeface="Helvetica World"/>
              </a:rPr>
              <a:t>er</a:t>
            </a:r>
            <a:r>
              <a:rPr lang="en-US" sz="3000">
                <a:solidFill>
                  <a:srgbClr val="3C4449"/>
                </a:solidFill>
                <a:latin typeface="Helvetica World"/>
                <a:ea typeface="Helvetica World"/>
                <a:cs typeface="Helvetica World"/>
                <a:sym typeface="Helvetica World"/>
              </a:rPr>
              <a:t>forms Publish, while the applicat</a:t>
            </a:r>
            <a:r>
              <a:rPr lang="en-US" sz="3000">
                <a:solidFill>
                  <a:srgbClr val="3C4449"/>
                </a:solidFill>
                <a:latin typeface="Helvetica World"/>
                <a:ea typeface="Helvetica World"/>
                <a:cs typeface="Helvetica World"/>
                <a:sym typeface="Helvetica World"/>
              </a:rPr>
              <a:t>i</a:t>
            </a:r>
            <a:r>
              <a:rPr lang="en-US" sz="3000">
                <a:solidFill>
                  <a:srgbClr val="3C4449"/>
                </a:solidFill>
                <a:latin typeface="Helvetica World"/>
                <a:ea typeface="Helvetica World"/>
                <a:cs typeface="Helvetica World"/>
                <a:sym typeface="Helvetica World"/>
              </a:rPr>
              <a:t>o</a:t>
            </a:r>
            <a:r>
              <a:rPr lang="en-US" sz="3000">
                <a:solidFill>
                  <a:srgbClr val="3C4449"/>
                </a:solidFill>
                <a:latin typeface="Helvetica World"/>
                <a:ea typeface="Helvetica World"/>
                <a:cs typeface="Helvetica World"/>
                <a:sym typeface="Helvetica World"/>
              </a:rPr>
              <a:t>n and database perform Subscribe</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Importance:</a:t>
            </a:r>
            <a:r>
              <a:rPr lang="en-US" sz="3000">
                <a:solidFill>
                  <a:srgbClr val="3C4449"/>
                </a:solidFill>
                <a:latin typeface="Helvetica World"/>
                <a:ea typeface="Helvetica World"/>
                <a:cs typeface="Helvetica World"/>
                <a:sym typeface="Helvetica World"/>
              </a:rPr>
              <a:t> QoS </a:t>
            </a:r>
            <a:r>
              <a:rPr lang="en-US" b="true" sz="3000">
                <a:solidFill>
                  <a:srgbClr val="3C4449"/>
                </a:solidFill>
                <a:latin typeface="Helvetica World Bold"/>
                <a:ea typeface="Helvetica World Bold"/>
                <a:cs typeface="Helvetica World Bold"/>
                <a:sym typeface="Helvetica World Bold"/>
              </a:rPr>
              <a:t>0</a:t>
            </a:r>
            <a:r>
              <a:rPr lang="en-US" sz="3000">
                <a:solidFill>
                  <a:srgbClr val="3C4449"/>
                </a:solidFill>
                <a:latin typeface="Helvetica World"/>
                <a:ea typeface="Helvetica World"/>
                <a:cs typeface="Helvetica World"/>
                <a:sym typeface="Helvetica World"/>
              </a:rPr>
              <a:t> (because the data is constantly being updated)</a:t>
            </a:r>
          </a:p>
          <a:p>
            <a:pPr algn="l" rtl="true">
              <a:lnSpc>
                <a:spcPts val="4200"/>
              </a:lnSpc>
              <a:spcBef>
                <a:spcPct val="0"/>
              </a:spcBef>
            </a:pPr>
          </a:p>
          <a:p>
            <a:pPr algn="l" marL="647700" indent="-323850" lvl="1">
              <a:lnSpc>
                <a:spcPts val="4200"/>
              </a:lnSpc>
              <a:buFont typeface="Arial"/>
              <a:buChar char="•"/>
            </a:pPr>
            <a:r>
              <a:rPr lang="en-US" b="true" sz="3000">
                <a:solidFill>
                  <a:srgbClr val="3C4449"/>
                </a:solidFill>
                <a:latin typeface="Helvetica World Bold"/>
                <a:ea typeface="Helvetica World Bold"/>
                <a:cs typeface="Helvetica World Bold"/>
                <a:sym typeface="Helvetica World Bold"/>
              </a:rPr>
              <a:t>esp32/door/control</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Description: </a:t>
            </a:r>
            <a:r>
              <a:rPr lang="en-US" sz="3000">
                <a:solidFill>
                  <a:srgbClr val="3C4449"/>
                </a:solidFill>
                <a:latin typeface="Helvetica World"/>
                <a:ea typeface="Helvetica World"/>
                <a:cs typeface="Helvetica World"/>
                <a:sym typeface="Helvetica World"/>
              </a:rPr>
              <a:t>Door open/close commands</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User:</a:t>
            </a:r>
            <a:r>
              <a:rPr lang="en-US" sz="3000">
                <a:solidFill>
                  <a:srgbClr val="3C4449"/>
                </a:solidFill>
                <a:latin typeface="Helvetica World"/>
                <a:ea typeface="Helvetica World"/>
                <a:cs typeface="Helvetica World"/>
                <a:sym typeface="Helvetica World"/>
              </a:rPr>
              <a:t> The application runs Publish, and the ESP32 runs Subscribe and executes</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Importance:</a:t>
            </a:r>
            <a:r>
              <a:rPr lang="en-US" sz="3000">
                <a:solidFill>
                  <a:srgbClr val="3C4449"/>
                </a:solidFill>
                <a:latin typeface="Helvetica World"/>
                <a:ea typeface="Helvetica World"/>
                <a:cs typeface="Helvetica World"/>
                <a:sym typeface="Helvetica World"/>
              </a:rPr>
              <a:t> QoS </a:t>
            </a:r>
            <a:r>
              <a:rPr lang="en-US" b="true" sz="3000">
                <a:solidFill>
                  <a:srgbClr val="3C4449"/>
                </a:solidFill>
                <a:latin typeface="Helvetica World Bold"/>
                <a:ea typeface="Helvetica World Bold"/>
                <a:cs typeface="Helvetica World Bold"/>
                <a:sym typeface="Helvetica World Bold"/>
              </a:rPr>
              <a:t>2</a:t>
            </a:r>
            <a:r>
              <a:rPr lang="en-US" sz="3000">
                <a:solidFill>
                  <a:srgbClr val="3C4449"/>
                </a:solidFill>
                <a:latin typeface="Helvetica World"/>
                <a:ea typeface="Helvetica World"/>
                <a:cs typeface="Helvetica World"/>
                <a:sym typeface="Helvetica World"/>
              </a:rPr>
              <a:t> (Critical – must be executed exactly once)</a:t>
            </a:r>
          </a:p>
          <a:p>
            <a:pPr algn="l" rtl="true">
              <a:lnSpc>
                <a:spcPts val="4200"/>
              </a:lnSpc>
              <a:spcBef>
                <a:spcPct val="0"/>
              </a:spcBef>
            </a:pPr>
          </a:p>
          <a:p>
            <a:pPr algn="l" marL="647700" indent="-323850" lvl="1">
              <a:lnSpc>
                <a:spcPts val="4200"/>
              </a:lnSpc>
              <a:buFont typeface="Arial"/>
              <a:buChar char="•"/>
            </a:pPr>
            <a:r>
              <a:rPr lang="en-US" b="true" sz="3000">
                <a:solidFill>
                  <a:srgbClr val="3C4449"/>
                </a:solidFill>
                <a:latin typeface="Helvetica World Bold"/>
                <a:ea typeface="Helvetica World Bold"/>
                <a:cs typeface="Helvetica World Bold"/>
                <a:sym typeface="Helvetica World Bold"/>
              </a:rPr>
              <a:t>esp32/door/status</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Description:</a:t>
            </a:r>
            <a:r>
              <a:rPr lang="en-US" sz="3000">
                <a:solidFill>
                  <a:srgbClr val="3C4449"/>
                </a:solidFill>
                <a:latin typeface="Helvetica World"/>
                <a:ea typeface="Helvetica World"/>
                <a:cs typeface="Helvetica World"/>
                <a:sym typeface="Helvetica World"/>
              </a:rPr>
              <a:t> Shows the door status (opened/closed)</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User: </a:t>
            </a:r>
            <a:r>
              <a:rPr lang="en-US" sz="3000">
                <a:solidFill>
                  <a:srgbClr val="3C4449"/>
                </a:solidFill>
                <a:latin typeface="Helvetica World"/>
                <a:ea typeface="Helvetica World"/>
                <a:cs typeface="Helvetica World"/>
                <a:sym typeface="Helvetica World"/>
              </a:rPr>
              <a:t>The ESP32 is running Publish, and the application is running Subscribe</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Importance: </a:t>
            </a:r>
            <a:r>
              <a:rPr lang="en-US" sz="3000">
                <a:solidFill>
                  <a:srgbClr val="3C4449"/>
                </a:solidFill>
                <a:latin typeface="Helvetica World"/>
                <a:ea typeface="Helvetica World"/>
                <a:cs typeface="Helvetica World"/>
                <a:sym typeface="Helvetica World"/>
              </a:rPr>
              <a:t>QoS </a:t>
            </a:r>
            <a:r>
              <a:rPr lang="en-US" b="true" sz="3000">
                <a:solidFill>
                  <a:srgbClr val="3C4449"/>
                </a:solidFill>
                <a:latin typeface="Helvetica World Bold"/>
                <a:ea typeface="Helvetica World Bold"/>
                <a:cs typeface="Helvetica World Bold"/>
                <a:sym typeface="Helvetica World Bold"/>
              </a:rPr>
              <a:t>1</a:t>
            </a:r>
            <a:r>
              <a:rPr lang="en-US" sz="3000">
                <a:solidFill>
                  <a:srgbClr val="3C4449"/>
                </a:solidFill>
                <a:latin typeface="Helvetica World"/>
                <a:ea typeface="Helvetica World"/>
                <a:cs typeface="Helvetica World"/>
                <a:sym typeface="Helvetica World"/>
              </a:rPr>
              <a:t> to ensure update delivery</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10806" cy="8496300"/>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3C4449"/>
                </a:solidFill>
                <a:latin typeface="Helvetica World Bold"/>
                <a:ea typeface="Helvetica World Bold"/>
                <a:cs typeface="Helvetica World Bold"/>
                <a:sym typeface="Helvetica World Bold"/>
              </a:rPr>
              <a:t>esp32/light/cont</a:t>
            </a:r>
            <a:r>
              <a:rPr lang="en-US" b="true" sz="3000">
                <a:solidFill>
                  <a:srgbClr val="3C4449"/>
                </a:solidFill>
                <a:latin typeface="Helvetica World Bold"/>
                <a:ea typeface="Helvetica World Bold"/>
                <a:cs typeface="Helvetica World Bold"/>
                <a:sym typeface="Helvetica World Bold"/>
              </a:rPr>
              <a:t>rol</a:t>
            </a:r>
          </a:p>
          <a:p>
            <a:pPr algn="l">
              <a:lnSpc>
                <a:spcPts val="4200"/>
              </a:lnSpc>
            </a:pPr>
            <a:r>
              <a:rPr lang="en-US" sz="3000" b="true">
                <a:solidFill>
                  <a:srgbClr val="3C4449"/>
                </a:solidFill>
                <a:latin typeface="Helvetica World Bold"/>
                <a:ea typeface="Helvetica World Bold"/>
                <a:cs typeface="Helvetica World Bold"/>
                <a:sym typeface="Helvetica World Bold"/>
              </a:rPr>
              <a:t>Description:</a:t>
            </a:r>
            <a:r>
              <a:rPr lang="en-US" sz="3000">
                <a:solidFill>
                  <a:srgbClr val="3C4449"/>
                </a:solidFill>
                <a:latin typeface="Helvetica World"/>
                <a:ea typeface="Helvetica World"/>
                <a:cs typeface="Helvetica World"/>
                <a:sym typeface="Helvetica World"/>
              </a:rPr>
              <a:t> Light on/off</a:t>
            </a:r>
            <a:r>
              <a:rPr lang="en-US" sz="3000">
                <a:solidFill>
                  <a:srgbClr val="3C4449"/>
                </a:solidFill>
                <a:latin typeface="Helvetica World"/>
                <a:ea typeface="Helvetica World"/>
                <a:cs typeface="Helvetica World"/>
                <a:sym typeface="Helvetica World"/>
              </a:rPr>
              <a:t> com</a:t>
            </a:r>
            <a:r>
              <a:rPr lang="en-US" sz="3000">
                <a:solidFill>
                  <a:srgbClr val="3C4449"/>
                </a:solidFill>
                <a:latin typeface="Helvetica World"/>
                <a:ea typeface="Helvetica World"/>
                <a:cs typeface="Helvetica World"/>
                <a:sym typeface="Helvetica World"/>
              </a:rPr>
              <a:t>mands</a:t>
            </a:r>
          </a:p>
          <a:p>
            <a:pPr algn="l">
              <a:lnSpc>
                <a:spcPts val="4200"/>
              </a:lnSpc>
            </a:pPr>
            <a:r>
              <a:rPr lang="en-US" b="true" sz="3000">
                <a:solidFill>
                  <a:srgbClr val="3C4449"/>
                </a:solidFill>
                <a:latin typeface="Helvetica World Bold"/>
                <a:ea typeface="Helvetica World Bold"/>
                <a:cs typeface="Helvetica World Bold"/>
                <a:sym typeface="Helvetica World Bold"/>
              </a:rPr>
              <a:t>Use</a:t>
            </a:r>
            <a:r>
              <a:rPr lang="en-US" b="true" sz="3000">
                <a:solidFill>
                  <a:srgbClr val="3C4449"/>
                </a:solidFill>
                <a:latin typeface="Helvetica World Bold"/>
                <a:ea typeface="Helvetica World Bold"/>
                <a:cs typeface="Helvetica World Bold"/>
                <a:sym typeface="Helvetica World Bold"/>
              </a:rPr>
              <a:t>r: </a:t>
            </a:r>
            <a:r>
              <a:rPr lang="en-US" sz="3000">
                <a:solidFill>
                  <a:srgbClr val="3C4449"/>
                </a:solidFill>
                <a:latin typeface="Helvetica World"/>
                <a:ea typeface="Helvetica World"/>
                <a:cs typeface="Helvetica World"/>
                <a:sym typeface="Helvetica World"/>
              </a:rPr>
              <a:t>The application is running Publish, and the ESP32 is running Subscribe</a:t>
            </a:r>
          </a:p>
          <a:p>
            <a:pPr algn="l">
              <a:lnSpc>
                <a:spcPts val="4200"/>
              </a:lnSpc>
            </a:pPr>
            <a:r>
              <a:rPr lang="en-US" b="true" sz="3000">
                <a:solidFill>
                  <a:srgbClr val="3C4449"/>
                </a:solidFill>
                <a:latin typeface="Helvetica World Bold"/>
                <a:ea typeface="Helvetica World Bold"/>
                <a:cs typeface="Helvetica World Bold"/>
                <a:sym typeface="Helvetica World Bold"/>
              </a:rPr>
              <a:t>Importance:</a:t>
            </a:r>
            <a:r>
              <a:rPr lang="en-US" sz="3000">
                <a:solidFill>
                  <a:srgbClr val="3C4449"/>
                </a:solidFill>
                <a:latin typeface="Helvetica World"/>
                <a:ea typeface="Helvetica World"/>
                <a:cs typeface="Helvetica World"/>
                <a:sym typeface="Helvetica World"/>
              </a:rPr>
              <a:t> QoS 2</a:t>
            </a:r>
          </a:p>
          <a:p>
            <a:pPr algn="l">
              <a:lnSpc>
                <a:spcPts val="4200"/>
              </a:lnSpc>
            </a:pPr>
          </a:p>
          <a:p>
            <a:pPr algn="l" marL="647700" indent="-323850" lvl="1">
              <a:lnSpc>
                <a:spcPts val="4200"/>
              </a:lnSpc>
              <a:buFont typeface="Arial"/>
              <a:buChar char="•"/>
            </a:pPr>
            <a:r>
              <a:rPr lang="en-US" b="true" sz="3000">
                <a:solidFill>
                  <a:srgbClr val="3C4449"/>
                </a:solidFill>
                <a:latin typeface="Helvetica World Bold"/>
                <a:ea typeface="Helvetica World Bold"/>
                <a:cs typeface="Helvetica World Bold"/>
                <a:sym typeface="Helvetica World Bold"/>
              </a:rPr>
              <a:t>esp32/light/status</a:t>
            </a:r>
          </a:p>
          <a:p>
            <a:pPr algn="l">
              <a:lnSpc>
                <a:spcPts val="4200"/>
              </a:lnSpc>
            </a:pPr>
            <a:r>
              <a:rPr lang="en-US" b="true" sz="3000">
                <a:solidFill>
                  <a:srgbClr val="3C4449"/>
                </a:solidFill>
                <a:latin typeface="Helvetica World Bold"/>
                <a:ea typeface="Helvetica World Bold"/>
                <a:cs typeface="Helvetica World Bold"/>
                <a:sym typeface="Helvetica World Bold"/>
              </a:rPr>
              <a:t>Description:</a:t>
            </a:r>
            <a:r>
              <a:rPr lang="en-US" sz="3000">
                <a:solidFill>
                  <a:srgbClr val="3C4449"/>
                </a:solidFill>
                <a:latin typeface="Helvetica World"/>
                <a:ea typeface="Helvetica World"/>
                <a:cs typeface="Helvetica World"/>
                <a:sym typeface="Helvetica World"/>
              </a:rPr>
              <a:t> Displays the light's (on/off) status</a:t>
            </a:r>
          </a:p>
          <a:p>
            <a:pPr algn="l">
              <a:lnSpc>
                <a:spcPts val="4200"/>
              </a:lnSpc>
            </a:pPr>
            <a:r>
              <a:rPr lang="en-US" b="true" sz="3000">
                <a:solidFill>
                  <a:srgbClr val="3C4449"/>
                </a:solidFill>
                <a:latin typeface="Helvetica World Bold"/>
                <a:ea typeface="Helvetica World Bold"/>
                <a:cs typeface="Helvetica World Bold"/>
                <a:sym typeface="Helvetica World Bold"/>
              </a:rPr>
              <a:t>User: </a:t>
            </a:r>
            <a:r>
              <a:rPr lang="en-US" sz="3000">
                <a:solidFill>
                  <a:srgbClr val="3C4449"/>
                </a:solidFill>
                <a:latin typeface="Helvetica World"/>
                <a:ea typeface="Helvetica World"/>
                <a:cs typeface="Helvetica World"/>
                <a:sym typeface="Helvetica World"/>
              </a:rPr>
              <a:t>The ESP32 is running Publish, and the application is running Subscribe</a:t>
            </a:r>
          </a:p>
          <a:p>
            <a:pPr algn="l">
              <a:lnSpc>
                <a:spcPts val="4200"/>
              </a:lnSpc>
            </a:pPr>
            <a:r>
              <a:rPr lang="en-US" b="true" sz="3000">
                <a:solidFill>
                  <a:srgbClr val="3C4449"/>
                </a:solidFill>
                <a:latin typeface="Helvetica World Bold"/>
                <a:ea typeface="Helvetica World Bold"/>
                <a:cs typeface="Helvetica World Bold"/>
                <a:sym typeface="Helvetica World Bold"/>
              </a:rPr>
              <a:t>Importance:</a:t>
            </a:r>
            <a:r>
              <a:rPr lang="en-US" sz="3000">
                <a:solidFill>
                  <a:srgbClr val="3C4449"/>
                </a:solidFill>
                <a:latin typeface="Helvetica World"/>
                <a:ea typeface="Helvetica World"/>
                <a:cs typeface="Helvetica World"/>
                <a:sym typeface="Helvetica World"/>
              </a:rPr>
              <a:t> QoS 1</a:t>
            </a:r>
          </a:p>
          <a:p>
            <a:pPr algn="l">
              <a:lnSpc>
                <a:spcPts val="4200"/>
              </a:lnSpc>
            </a:pPr>
          </a:p>
          <a:p>
            <a:pPr algn="l" marL="647700" indent="-323850" lvl="1">
              <a:lnSpc>
                <a:spcPts val="4200"/>
              </a:lnSpc>
              <a:buFont typeface="Arial"/>
              <a:buChar char="•"/>
            </a:pPr>
            <a:r>
              <a:rPr lang="en-US" b="true" sz="3000">
                <a:solidFill>
                  <a:srgbClr val="3C4449"/>
                </a:solidFill>
                <a:latin typeface="Helvetica World Bold"/>
                <a:ea typeface="Helvetica World Bold"/>
                <a:cs typeface="Helvetica World Bold"/>
                <a:sym typeface="Helvetica World Bold"/>
              </a:rPr>
              <a:t>esp32/alerts</a:t>
            </a:r>
          </a:p>
          <a:p>
            <a:pPr algn="l">
              <a:lnSpc>
                <a:spcPts val="4200"/>
              </a:lnSpc>
            </a:pPr>
            <a:r>
              <a:rPr lang="en-US" b="true" sz="3000">
                <a:solidFill>
                  <a:srgbClr val="3C4449"/>
                </a:solidFill>
                <a:latin typeface="Helvetica World Bold"/>
                <a:ea typeface="Helvetica World Bold"/>
                <a:cs typeface="Helvetica World Bold"/>
                <a:sym typeface="Helvetica World Bold"/>
              </a:rPr>
              <a:t>Description: </a:t>
            </a:r>
            <a:r>
              <a:rPr lang="en-US" sz="3000">
                <a:solidFill>
                  <a:srgbClr val="3C4449"/>
                </a:solidFill>
                <a:latin typeface="Helvetica World"/>
                <a:ea typeface="Helvetica World"/>
                <a:cs typeface="Helvetica World"/>
                <a:sym typeface="Helvetica World"/>
              </a:rPr>
              <a:t>Alerts such as (gas leak, high temp, motion detected)</a:t>
            </a:r>
          </a:p>
          <a:p>
            <a:pPr algn="l">
              <a:lnSpc>
                <a:spcPts val="4200"/>
              </a:lnSpc>
            </a:pPr>
            <a:r>
              <a:rPr lang="en-US" b="true" sz="3000">
                <a:solidFill>
                  <a:srgbClr val="3C4449"/>
                </a:solidFill>
                <a:latin typeface="Helvetica World Bold"/>
                <a:ea typeface="Helvetica World Bold"/>
                <a:cs typeface="Helvetica World Bold"/>
                <a:sym typeface="Helvetica World Bold"/>
              </a:rPr>
              <a:t>User:</a:t>
            </a:r>
            <a:r>
              <a:rPr lang="en-US" sz="3000">
                <a:solidFill>
                  <a:srgbClr val="3C4449"/>
                </a:solidFill>
                <a:latin typeface="Helvetica World"/>
                <a:ea typeface="Helvetica World"/>
                <a:cs typeface="Helvetica World"/>
                <a:sym typeface="Helvetica World"/>
              </a:rPr>
              <a:t> The ESP32 is running Publish, and the application is running Subscribe, displaying them immediately</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Importance:</a:t>
            </a:r>
            <a:r>
              <a:rPr lang="en-US" sz="3000">
                <a:solidFill>
                  <a:srgbClr val="3C4449"/>
                </a:solidFill>
                <a:latin typeface="Helvetica World"/>
                <a:ea typeface="Helvetica World"/>
                <a:cs typeface="Helvetica World"/>
                <a:sym typeface="Helvetica World"/>
              </a:rPr>
              <a:t> QoS 1</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48494" y="971550"/>
            <a:ext cx="16210806" cy="2819400"/>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3C4449"/>
                </a:solidFill>
                <a:latin typeface="Helvetica World Bold"/>
                <a:ea typeface="Helvetica World Bold"/>
                <a:cs typeface="Helvetica World Bold"/>
                <a:sym typeface="Helvetica World Bold"/>
              </a:rPr>
              <a:t>esp32/histo</a:t>
            </a:r>
            <a:r>
              <a:rPr lang="en-US" b="true" sz="3000">
                <a:solidFill>
                  <a:srgbClr val="3C4449"/>
                </a:solidFill>
                <a:latin typeface="Helvetica World Bold"/>
                <a:ea typeface="Helvetica World Bold"/>
                <a:cs typeface="Helvetica World Bold"/>
                <a:sym typeface="Helvetica World Bold"/>
              </a:rPr>
              <a:t>ry</a:t>
            </a:r>
          </a:p>
          <a:p>
            <a:pPr algn="l">
              <a:lnSpc>
                <a:spcPts val="4200"/>
              </a:lnSpc>
            </a:pPr>
            <a:r>
              <a:rPr lang="en-US" b="true" sz="3000">
                <a:solidFill>
                  <a:srgbClr val="3C4449"/>
                </a:solidFill>
                <a:latin typeface="Helvetica World Bold"/>
                <a:ea typeface="Helvetica World Bold"/>
                <a:cs typeface="Helvetica World Bold"/>
                <a:sym typeface="Helvetica World Bold"/>
              </a:rPr>
              <a:t>Description:</a:t>
            </a:r>
            <a:r>
              <a:rPr lang="en-US" b="true" sz="3000">
                <a:solidFill>
                  <a:srgbClr val="3C4449"/>
                </a:solidFill>
                <a:latin typeface="Helvetica World Bold"/>
                <a:ea typeface="Helvetica World Bold"/>
                <a:cs typeface="Helvetica World Bold"/>
                <a:sym typeface="Helvetica World Bold"/>
              </a:rPr>
              <a:t> </a:t>
            </a:r>
            <a:r>
              <a:rPr lang="en-US" sz="3000">
                <a:solidFill>
                  <a:srgbClr val="3C4449"/>
                </a:solidFill>
                <a:latin typeface="Helvetica World"/>
                <a:ea typeface="Helvetica World"/>
                <a:cs typeface="Helvetica World"/>
                <a:sym typeface="Helvetica World"/>
              </a:rPr>
              <a:t>Re</a:t>
            </a:r>
            <a:r>
              <a:rPr lang="en-US" sz="3000">
                <a:solidFill>
                  <a:srgbClr val="3C4449"/>
                </a:solidFill>
                <a:latin typeface="Helvetica World"/>
                <a:ea typeface="Helvetica World"/>
                <a:cs typeface="Helvetica World"/>
                <a:sym typeface="Helvetica World"/>
              </a:rPr>
              <a:t>cor</a:t>
            </a:r>
            <a:r>
              <a:rPr lang="en-US" sz="3000">
                <a:solidFill>
                  <a:srgbClr val="3C4449"/>
                </a:solidFill>
                <a:latin typeface="Helvetica World"/>
                <a:ea typeface="Helvetica World"/>
                <a:cs typeface="Helvetica World"/>
                <a:sym typeface="Helvetica World"/>
              </a:rPr>
              <a:t>ds</a:t>
            </a:r>
            <a:r>
              <a:rPr lang="en-US" sz="3000">
                <a:solidFill>
                  <a:srgbClr val="3C4449"/>
                </a:solidFill>
                <a:latin typeface="Helvetica World"/>
                <a:ea typeface="Helvetica World"/>
                <a:cs typeface="Helvetica World"/>
                <a:sym typeface="Helvetica World"/>
              </a:rPr>
              <a:t> all historic</a:t>
            </a:r>
            <a:r>
              <a:rPr lang="en-US" sz="3000">
                <a:solidFill>
                  <a:srgbClr val="3C4449"/>
                </a:solidFill>
                <a:latin typeface="Helvetica World"/>
                <a:ea typeface="Helvetica World"/>
                <a:cs typeface="Helvetica World"/>
                <a:sym typeface="Helvetica World"/>
              </a:rPr>
              <a:t>al ev</a:t>
            </a:r>
            <a:r>
              <a:rPr lang="en-US" sz="3000">
                <a:solidFill>
                  <a:srgbClr val="3C4449"/>
                </a:solidFill>
                <a:latin typeface="Helvetica World"/>
                <a:ea typeface="Helvetica World"/>
                <a:cs typeface="Helvetica World"/>
                <a:sym typeface="Helvetica World"/>
              </a:rPr>
              <a:t>ents a</a:t>
            </a:r>
            <a:r>
              <a:rPr lang="en-US" sz="3000">
                <a:solidFill>
                  <a:srgbClr val="3C4449"/>
                </a:solidFill>
                <a:latin typeface="Helvetica World"/>
                <a:ea typeface="Helvetica World"/>
                <a:cs typeface="Helvetica World"/>
                <a:sym typeface="Helvetica World"/>
              </a:rPr>
              <a:t>nd system activities</a:t>
            </a:r>
          </a:p>
          <a:p>
            <a:pPr algn="l">
              <a:lnSpc>
                <a:spcPts val="4200"/>
              </a:lnSpc>
            </a:pPr>
            <a:r>
              <a:rPr lang="en-US" b="true" sz="3000">
                <a:solidFill>
                  <a:srgbClr val="3C4449"/>
                </a:solidFill>
                <a:latin typeface="Helvetica World Bold"/>
                <a:ea typeface="Helvetica World Bold"/>
                <a:cs typeface="Helvetica World Bold"/>
                <a:sym typeface="Helvetica World Bold"/>
              </a:rPr>
              <a:t>User: </a:t>
            </a:r>
            <a:r>
              <a:rPr lang="en-US" sz="3000">
                <a:solidFill>
                  <a:srgbClr val="3C4449"/>
                </a:solidFill>
                <a:latin typeface="Helvetica World"/>
                <a:ea typeface="Helvetica World"/>
                <a:cs typeface="Helvetica World"/>
                <a:sym typeface="Helvetica World"/>
              </a:rPr>
              <a:t>The ESP32 is running Publish, and the MQTT Worker is running Subscribe</a:t>
            </a:r>
          </a:p>
          <a:p>
            <a:pPr algn="l">
              <a:lnSpc>
                <a:spcPts val="4200"/>
              </a:lnSpc>
            </a:pPr>
            <a:r>
              <a:rPr lang="en-US" b="true" sz="3000">
                <a:solidFill>
                  <a:srgbClr val="3C4449"/>
                </a:solidFill>
                <a:latin typeface="Helvetica World Bold"/>
                <a:ea typeface="Helvetica World Bold"/>
                <a:cs typeface="Helvetica World Bold"/>
                <a:sym typeface="Helvetica World Bold"/>
              </a:rPr>
              <a:t>Importance: </a:t>
            </a:r>
            <a:r>
              <a:rPr lang="en-US" sz="3000">
                <a:solidFill>
                  <a:srgbClr val="3C4449"/>
                </a:solidFill>
                <a:latin typeface="Helvetica World"/>
                <a:ea typeface="Helvetica World"/>
                <a:cs typeface="Helvetica World"/>
                <a:sym typeface="Helvetica World"/>
              </a:rPr>
              <a:t>QoS</a:t>
            </a:r>
            <a:r>
              <a:rPr lang="en-US" b="true" sz="3000">
                <a:solidFill>
                  <a:srgbClr val="3C4449"/>
                </a:solidFill>
                <a:latin typeface="Helvetica World Bold"/>
                <a:ea typeface="Helvetica World Bold"/>
                <a:cs typeface="Helvetica World Bold"/>
                <a:sym typeface="Helvetica World Bold"/>
              </a:rPr>
              <a:t> 1</a:t>
            </a:r>
          </a:p>
          <a:p>
            <a:pPr algn="l" rtl="true">
              <a:lnSpc>
                <a:spcPts val="42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Freeform 2" id="2"/>
          <p:cNvSpPr/>
          <p:nvPr/>
        </p:nvSpPr>
        <p:spPr>
          <a:xfrm flipH="false" flipV="false" rot="0">
            <a:off x="10009438" y="1317901"/>
            <a:ext cx="7249862" cy="5770166"/>
          </a:xfrm>
          <a:custGeom>
            <a:avLst/>
            <a:gdLst/>
            <a:ahLst/>
            <a:cxnLst/>
            <a:rect r="r" b="b" t="t" l="l"/>
            <a:pathLst>
              <a:path h="5770166" w="7249862">
                <a:moveTo>
                  <a:pt x="0" y="0"/>
                </a:moveTo>
                <a:lnTo>
                  <a:pt x="7249862" y="0"/>
                </a:lnTo>
                <a:lnTo>
                  <a:pt x="7249862" y="5770166"/>
                </a:lnTo>
                <a:lnTo>
                  <a:pt x="0" y="5770166"/>
                </a:lnTo>
                <a:lnTo>
                  <a:pt x="0" y="0"/>
                </a:lnTo>
                <a:close/>
              </a:path>
            </a:pathLst>
          </a:custGeom>
          <a:blipFill>
            <a:blip r:embed="rId2"/>
            <a:stretch>
              <a:fillRect l="-1867" t="-2737" r="-1867" b="-2346"/>
            </a:stretch>
          </a:blipFill>
        </p:spPr>
      </p:sp>
      <p:sp>
        <p:nvSpPr>
          <p:cNvPr name="TextBox 3" id="3"/>
          <p:cNvSpPr txBox="true"/>
          <p:nvPr/>
        </p:nvSpPr>
        <p:spPr>
          <a:xfrm rot="0">
            <a:off x="1048494" y="1260751"/>
            <a:ext cx="16210806" cy="7662862"/>
          </a:xfrm>
          <a:prstGeom prst="rect">
            <a:avLst/>
          </a:prstGeom>
        </p:spPr>
        <p:txBody>
          <a:bodyPr anchor="t" rtlCol="false" tIns="0" lIns="0" bIns="0" rIns="0">
            <a:spAutoFit/>
          </a:bodyPr>
          <a:lstStyle/>
          <a:p>
            <a:pPr algn="l">
              <a:lnSpc>
                <a:spcPts val="4200"/>
              </a:lnSpc>
            </a:pPr>
            <a:r>
              <a:rPr lang="en-US" sz="3000">
                <a:solidFill>
                  <a:srgbClr val="3C4449"/>
                </a:solidFill>
                <a:latin typeface="Helvetica World"/>
                <a:ea typeface="Helvetica World"/>
                <a:cs typeface="Helvetica World"/>
                <a:sym typeface="Helvetica World"/>
              </a:rPr>
              <a:t>All communication between devices (ESP32, </a:t>
            </a:r>
          </a:p>
          <a:p>
            <a:pPr algn="l">
              <a:lnSpc>
                <a:spcPts val="4200"/>
              </a:lnSpc>
            </a:pPr>
            <a:r>
              <a:rPr lang="en-US" sz="3000">
                <a:solidFill>
                  <a:srgbClr val="3C4449"/>
                </a:solidFill>
                <a:latin typeface="Helvetica World"/>
                <a:ea typeface="Helvetica World"/>
                <a:cs typeface="Helvetica World"/>
                <a:sym typeface="Helvetica World"/>
              </a:rPr>
              <a:t>application, server)</a:t>
            </a:r>
            <a:r>
              <a:rPr lang="en-US" sz="3000">
                <a:solidFill>
                  <a:srgbClr val="3C4449"/>
                </a:solidFill>
                <a:latin typeface="Helvetica World"/>
                <a:ea typeface="Helvetica World"/>
                <a:cs typeface="Helvetica World"/>
                <a:sym typeface="Helvetica World"/>
              </a:rPr>
              <a:t> is done through short, lightweight</a:t>
            </a:r>
          </a:p>
          <a:p>
            <a:pPr algn="l">
              <a:lnSpc>
                <a:spcPts val="4200"/>
              </a:lnSpc>
            </a:pPr>
            <a:r>
              <a:rPr lang="en-US" sz="3000">
                <a:solidFill>
                  <a:srgbClr val="3C4449"/>
                </a:solidFill>
                <a:latin typeface="Helvetica World"/>
                <a:ea typeface="Helvetica World"/>
                <a:cs typeface="Helvetica World"/>
                <a:sym typeface="Helvetica World"/>
              </a:rPr>
              <a:t> messages.</a:t>
            </a:r>
          </a:p>
          <a:p>
            <a:pPr algn="l">
              <a:lnSpc>
                <a:spcPts val="4200"/>
              </a:lnSpc>
            </a:pPr>
          </a:p>
          <a:p>
            <a:pPr algn="l">
              <a:lnSpc>
                <a:spcPts val="4200"/>
              </a:lnSpc>
            </a:pPr>
            <a:r>
              <a:rPr lang="en-US" sz="3000" b="true">
                <a:solidFill>
                  <a:srgbClr val="3C4449"/>
                </a:solidFill>
                <a:latin typeface="Helvetica World Bold"/>
                <a:ea typeface="Helvetica World Bold"/>
                <a:cs typeface="Helvetica World Bold"/>
                <a:sym typeface="Helvetica World Bold"/>
              </a:rPr>
              <a:t>A message consists of:</a:t>
            </a:r>
          </a:p>
          <a:p>
            <a:pPr algn="l">
              <a:lnSpc>
                <a:spcPts val="4200"/>
              </a:lnSpc>
            </a:pPr>
            <a:r>
              <a:rPr lang="en-US" sz="3000" b="true">
                <a:solidFill>
                  <a:srgbClr val="3C4449"/>
                </a:solidFill>
                <a:latin typeface="Helvetica World Bold"/>
                <a:ea typeface="Helvetica World Bold"/>
                <a:cs typeface="Helvetica World Bold"/>
                <a:sym typeface="Helvetica World Bold"/>
              </a:rPr>
              <a:t>Topic →</a:t>
            </a:r>
            <a:r>
              <a:rPr lang="en-US" sz="3000">
                <a:solidFill>
                  <a:srgbClr val="3C4449"/>
                </a:solidFill>
                <a:latin typeface="Helvetica World"/>
                <a:ea typeface="Helvetica World"/>
                <a:cs typeface="Helvetica World"/>
                <a:sym typeface="Helvetica World"/>
              </a:rPr>
              <a:t> the ad</a:t>
            </a:r>
            <a:r>
              <a:rPr lang="en-US" sz="3000">
                <a:solidFill>
                  <a:srgbClr val="3C4449"/>
                </a:solidFill>
                <a:latin typeface="Helvetica World"/>
                <a:ea typeface="Helvetica World"/>
                <a:cs typeface="Helvetica World"/>
                <a:sym typeface="Helvetica World"/>
              </a:rPr>
              <a:t>dress the mes</a:t>
            </a:r>
            <a:r>
              <a:rPr lang="en-US" sz="3000">
                <a:solidFill>
                  <a:srgbClr val="3C4449"/>
                </a:solidFill>
                <a:latin typeface="Helvetica World"/>
                <a:ea typeface="Helvetica World"/>
                <a:cs typeface="Helvetica World"/>
                <a:sym typeface="Helvetica World"/>
              </a:rPr>
              <a:t>sage is sent to</a:t>
            </a:r>
          </a:p>
          <a:p>
            <a:pPr algn="l">
              <a:lnSpc>
                <a:spcPts val="4200"/>
              </a:lnSpc>
              <a:spcBef>
                <a:spcPct val="0"/>
              </a:spcBef>
            </a:pPr>
            <a:r>
              <a:rPr lang="en-US" b="true" sz="3000">
                <a:solidFill>
                  <a:srgbClr val="3C4449"/>
                </a:solidFill>
                <a:latin typeface="Helvetica World Bold"/>
                <a:ea typeface="Helvetica World Bold"/>
                <a:cs typeface="Helvetica World Bold"/>
                <a:sym typeface="Helvetica World Bold"/>
              </a:rPr>
              <a:t>Qu</a:t>
            </a:r>
            <a:r>
              <a:rPr lang="en-US" b="true" sz="3000">
                <a:solidFill>
                  <a:srgbClr val="3C4449"/>
                </a:solidFill>
                <a:latin typeface="Helvetica World Bold"/>
                <a:ea typeface="Helvetica World Bold"/>
                <a:cs typeface="Helvetica World Bold"/>
                <a:sym typeface="Helvetica World Bold"/>
              </a:rPr>
              <a:t>ality</a:t>
            </a:r>
            <a:r>
              <a:rPr lang="en-US" b="true" sz="3000">
                <a:solidFill>
                  <a:srgbClr val="3C4449"/>
                </a:solidFill>
                <a:latin typeface="Helvetica World Bold"/>
                <a:ea typeface="Helvetica World Bold"/>
                <a:cs typeface="Helvetica World Bold"/>
                <a:sym typeface="Helvetica World Bold"/>
              </a:rPr>
              <a:t> of Service (QoS) → </a:t>
            </a:r>
            <a:r>
              <a:rPr lang="en-US" sz="3000">
                <a:solidFill>
                  <a:srgbClr val="3C4449"/>
                </a:solidFill>
                <a:latin typeface="Helvetica World"/>
                <a:ea typeface="Helvetica World"/>
                <a:cs typeface="Helvetica World"/>
                <a:sym typeface="Helvetica World"/>
              </a:rPr>
              <a:t>the level of assurance </a:t>
            </a:r>
            <a:r>
              <a:rPr lang="en-US" sz="3000">
                <a:solidFill>
                  <a:srgbClr val="3C4449"/>
                </a:solidFill>
                <a:latin typeface="Helvetica World"/>
                <a:ea typeface="Helvetica World"/>
                <a:cs typeface="Helvetica World"/>
                <a:sym typeface="Helvetica World"/>
              </a:rPr>
              <a:t>of </a:t>
            </a:r>
          </a:p>
          <a:p>
            <a:pPr algn="l">
              <a:lnSpc>
                <a:spcPts val="4200"/>
              </a:lnSpc>
              <a:spcBef>
                <a:spcPct val="0"/>
              </a:spcBef>
            </a:pPr>
            <a:r>
              <a:rPr lang="en-US" sz="3000">
                <a:solidFill>
                  <a:srgbClr val="3C4449"/>
                </a:solidFill>
                <a:latin typeface="Helvetica World"/>
                <a:ea typeface="Helvetica World"/>
                <a:cs typeface="Helvetica World"/>
                <a:sym typeface="Helvetica World"/>
              </a:rPr>
              <a:t>delivery.</a:t>
            </a:r>
          </a:p>
          <a:p>
            <a:pPr algn="l">
              <a:lnSpc>
                <a:spcPts val="4200"/>
              </a:lnSpc>
              <a:spcBef>
                <a:spcPct val="0"/>
              </a:spcBef>
            </a:pPr>
            <a:r>
              <a:rPr lang="en-US" b="true" sz="3000">
                <a:solidFill>
                  <a:srgbClr val="3C4449"/>
                </a:solidFill>
                <a:latin typeface="Helvetica World Bold"/>
                <a:ea typeface="Helvetica World Bold"/>
                <a:cs typeface="Helvetica World Bold"/>
                <a:sym typeface="Helvetica World Bold"/>
              </a:rPr>
              <a:t>Pa</a:t>
            </a:r>
            <a:r>
              <a:rPr lang="en-US" b="true" sz="3000">
                <a:solidFill>
                  <a:srgbClr val="3C4449"/>
                </a:solidFill>
                <a:latin typeface="Helvetica World Bold"/>
                <a:ea typeface="Helvetica World Bold"/>
                <a:cs typeface="Helvetica World Bold"/>
                <a:sym typeface="Helvetica World Bold"/>
              </a:rPr>
              <a:t>yload → </a:t>
            </a:r>
            <a:r>
              <a:rPr lang="en-US" sz="3000">
                <a:solidFill>
                  <a:srgbClr val="3C4449"/>
                </a:solidFill>
                <a:latin typeface="Helvetica World"/>
                <a:ea typeface="Helvetica World"/>
                <a:cs typeface="Helvetica World"/>
                <a:sym typeface="Helvetica World"/>
              </a:rPr>
              <a:t>the content (usually JSON containing </a:t>
            </a:r>
          </a:p>
          <a:p>
            <a:pPr algn="l">
              <a:lnSpc>
                <a:spcPts val="4200"/>
              </a:lnSpc>
              <a:spcBef>
                <a:spcPct val="0"/>
              </a:spcBef>
            </a:pPr>
            <a:r>
              <a:rPr lang="en-US" sz="3000">
                <a:solidFill>
                  <a:srgbClr val="3C4449"/>
                </a:solidFill>
                <a:latin typeface="Helvetica World"/>
                <a:ea typeface="Helvetica World"/>
                <a:cs typeface="Helvetica World"/>
                <a:sym typeface="Helvetica World"/>
              </a:rPr>
              <a:t>sensor data</a:t>
            </a:r>
            <a:r>
              <a:rPr lang="en-US" sz="3000">
                <a:solidFill>
                  <a:srgbClr val="3C4449"/>
                </a:solidFill>
                <a:latin typeface="Helvetica World"/>
                <a:ea typeface="Helvetica World"/>
                <a:cs typeface="Helvetica World"/>
                <a:sym typeface="Helvetica World"/>
              </a:rPr>
              <a:t> or</a:t>
            </a:r>
            <a:r>
              <a:rPr lang="en-US" sz="3000">
                <a:solidFill>
                  <a:srgbClr val="3C4449"/>
                </a:solidFill>
                <a:latin typeface="Helvetica World"/>
                <a:ea typeface="Helvetica World"/>
                <a:cs typeface="Helvetica World"/>
                <a:sym typeface="Helvetica World"/>
              </a:rPr>
              <a:t> control commands).</a:t>
            </a:r>
          </a:p>
          <a:p>
            <a:pPr algn="l">
              <a:lnSpc>
                <a:spcPts val="4200"/>
              </a:lnSpc>
              <a:spcBef>
                <a:spcPct val="0"/>
              </a:spcBef>
            </a:pPr>
            <a:r>
              <a:rPr lang="en-US" sz="3000">
                <a:solidFill>
                  <a:srgbClr val="3C4449"/>
                </a:solidFill>
                <a:latin typeface="Helvetica World"/>
                <a:ea typeface="Helvetica World"/>
                <a:cs typeface="Helvetica World"/>
                <a:sym typeface="Helvetica World"/>
              </a:rPr>
              <a:t>Messages are tracked via Publish from one d</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v</a:t>
            </a:r>
            <a:r>
              <a:rPr lang="en-US" sz="3000">
                <a:solidFill>
                  <a:srgbClr val="3C4449"/>
                </a:solidFill>
                <a:latin typeface="Helvetica World"/>
                <a:ea typeface="Helvetica World"/>
                <a:cs typeface="Helvetica World"/>
                <a:sym typeface="Helvetica World"/>
              </a:rPr>
              <a:t>i</a:t>
            </a:r>
            <a:r>
              <a:rPr lang="en-US" sz="3000">
                <a:solidFill>
                  <a:srgbClr val="3C4449"/>
                </a:solidFill>
                <a:latin typeface="Helvetica World"/>
                <a:ea typeface="Helvetica World"/>
                <a:cs typeface="Helvetica World"/>
                <a:sym typeface="Helvetica World"/>
              </a:rPr>
              <a:t>ce</a:t>
            </a:r>
          </a:p>
          <a:p>
            <a:pPr algn="l">
              <a:lnSpc>
                <a:spcPts val="4200"/>
              </a:lnSpc>
              <a:spcBef>
                <a:spcPct val="0"/>
              </a:spcBef>
            </a:pPr>
            <a:r>
              <a:rPr lang="en-US" sz="3000">
                <a:solidFill>
                  <a:srgbClr val="3C4449"/>
                </a:solidFill>
                <a:latin typeface="Helvetica World"/>
                <a:ea typeface="Helvetica World"/>
                <a:cs typeface="Helvetica World"/>
                <a:sym typeface="Helvetica World"/>
              </a:rPr>
              <a:t>and delivered to any other device that subscribes to the same topic.</a:t>
            </a:r>
          </a:p>
          <a:p>
            <a:pPr algn="l">
              <a:lnSpc>
                <a:spcPts val="4200"/>
              </a:lnSpc>
              <a:spcBef>
                <a:spcPct val="0"/>
              </a:spcBef>
            </a:pP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The main advantage:</a:t>
            </a:r>
            <a:r>
              <a:rPr lang="en-US" sz="3000">
                <a:solidFill>
                  <a:srgbClr val="3C4449"/>
                </a:solidFill>
                <a:latin typeface="Helvetica World"/>
                <a:ea typeface="Helvetica World"/>
                <a:cs typeface="Helvetica World"/>
                <a:sym typeface="Helvetica World"/>
              </a:rPr>
              <a:t> lightness, speed, and reliability, even on weak networks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Freeform 2" id="2"/>
          <p:cNvSpPr/>
          <p:nvPr/>
        </p:nvSpPr>
        <p:spPr>
          <a:xfrm flipH="false" flipV="false" rot="0">
            <a:off x="4881966" y="1028700"/>
            <a:ext cx="8524068" cy="8229600"/>
          </a:xfrm>
          <a:custGeom>
            <a:avLst/>
            <a:gdLst/>
            <a:ahLst/>
            <a:cxnLst/>
            <a:rect r="r" b="b" t="t" l="l"/>
            <a:pathLst>
              <a:path h="8229600" w="8524068">
                <a:moveTo>
                  <a:pt x="0" y="0"/>
                </a:moveTo>
                <a:lnTo>
                  <a:pt x="8524068" y="0"/>
                </a:lnTo>
                <a:lnTo>
                  <a:pt x="8524068" y="8229600"/>
                </a:lnTo>
                <a:lnTo>
                  <a:pt x="0" y="82296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973634"/>
            <a:ext cx="16230600" cy="7448550"/>
          </a:xfrm>
          <a:prstGeom prst="rect">
            <a:avLst/>
          </a:prstGeom>
        </p:spPr>
        <p:txBody>
          <a:bodyPr anchor="t" rtlCol="false" tIns="0" lIns="0" bIns="0" rIns="0">
            <a:spAutoFit/>
          </a:bodyPr>
          <a:lstStyle/>
          <a:p>
            <a:pPr algn="l" rtl="true">
              <a:lnSpc>
                <a:spcPts val="4200"/>
              </a:lnSpc>
            </a:pPr>
            <a:r>
              <a:rPr lang="en-US" sz="3000">
                <a:solidFill>
                  <a:srgbClr val="214184"/>
                </a:solidFill>
                <a:latin typeface="Helvetica World"/>
                <a:ea typeface="Helvetica World"/>
                <a:cs typeface="Helvetica World"/>
                <a:sym typeface="Helvetica World"/>
              </a:rPr>
              <a:t>In our proje</a:t>
            </a:r>
            <a:r>
              <a:rPr lang="en-US" sz="3000">
                <a:solidFill>
                  <a:srgbClr val="214184"/>
                </a:solidFill>
                <a:latin typeface="Helvetica World"/>
                <a:ea typeface="Helvetica World"/>
                <a:cs typeface="Helvetica World"/>
                <a:sym typeface="Helvetica World"/>
              </a:rPr>
              <a:t>ct, the database represents the backbone of the system. It acts as the central repository where all information generated by the sensors, users, and applications is securely stored and organized</a:t>
            </a:r>
          </a:p>
          <a:p>
            <a:pPr algn="l" rtl="true">
              <a:lnSpc>
                <a:spcPts val="4200"/>
              </a:lnSpc>
            </a:pPr>
          </a:p>
          <a:p>
            <a:pPr algn="l" rtl="true">
              <a:lnSpc>
                <a:spcPts val="4200"/>
              </a:lnSpc>
            </a:pPr>
          </a:p>
          <a:p>
            <a:pPr algn="l" rtl="true">
              <a:lnSpc>
                <a:spcPts val="4200"/>
              </a:lnSpc>
              <a:spcBef>
                <a:spcPct val="0"/>
              </a:spcBef>
            </a:pPr>
            <a:r>
              <a:rPr lang="en-US" sz="3000">
                <a:solidFill>
                  <a:srgbClr val="214184"/>
                </a:solidFill>
                <a:latin typeface="Helvetica World"/>
                <a:ea typeface="Helvetica World"/>
                <a:cs typeface="Helvetica World"/>
                <a:sym typeface="Helvetica World"/>
              </a:rPr>
              <a:t>We relied on Supabase, a cloud-based PostgreSQL platform, which provided both reliability and flexibility. This allowed us to design structured tables, maintain relationships between them, and offer a real-time API th</a:t>
            </a:r>
            <a:r>
              <a:rPr lang="en-US" sz="3000">
                <a:solidFill>
                  <a:srgbClr val="214184"/>
                </a:solidFill>
                <a:latin typeface="Helvetica World"/>
                <a:ea typeface="Helvetica World"/>
                <a:cs typeface="Helvetica World"/>
                <a:sym typeface="Helvetica World"/>
              </a:rPr>
              <a:t>at</a:t>
            </a:r>
            <a:r>
              <a:rPr lang="en-US" sz="3000">
                <a:solidFill>
                  <a:srgbClr val="214184"/>
                </a:solidFill>
                <a:latin typeface="Helvetica World"/>
                <a:ea typeface="Helvetica World"/>
                <a:cs typeface="Helvetica World"/>
                <a:sym typeface="Helvetica World"/>
              </a:rPr>
              <a:t> i</a:t>
            </a:r>
            <a:r>
              <a:rPr lang="en-US" sz="3000">
                <a:solidFill>
                  <a:srgbClr val="214184"/>
                </a:solidFill>
                <a:latin typeface="Helvetica World"/>
                <a:ea typeface="Helvetica World"/>
                <a:cs typeface="Helvetica World"/>
                <a:sym typeface="Helvetica World"/>
              </a:rPr>
              <a:t>n</a:t>
            </a:r>
            <a:r>
              <a:rPr lang="en-US" sz="3000">
                <a:solidFill>
                  <a:srgbClr val="214184"/>
                </a:solidFill>
                <a:latin typeface="Helvetica World"/>
                <a:ea typeface="Helvetica World"/>
                <a:cs typeface="Helvetica World"/>
                <a:sym typeface="Helvetica World"/>
              </a:rPr>
              <a:t>t</a:t>
            </a:r>
            <a:r>
              <a:rPr lang="en-US" sz="3000">
                <a:solidFill>
                  <a:srgbClr val="214184"/>
                </a:solidFill>
                <a:latin typeface="Helvetica World"/>
                <a:ea typeface="Helvetica World"/>
                <a:cs typeface="Helvetica World"/>
                <a:sym typeface="Helvetica World"/>
              </a:rPr>
              <a:t>egrates smoothly with the other components of the system</a:t>
            </a:r>
          </a:p>
          <a:p>
            <a:pPr algn="l" rtl="true">
              <a:lnSpc>
                <a:spcPts val="4200"/>
              </a:lnSpc>
              <a:spcBef>
                <a:spcPct val="0"/>
              </a:spcBef>
            </a:pPr>
          </a:p>
          <a:p>
            <a:pPr algn="l" rtl="true">
              <a:lnSpc>
                <a:spcPts val="4200"/>
              </a:lnSpc>
              <a:spcBef>
                <a:spcPct val="0"/>
              </a:spcBef>
            </a:pPr>
          </a:p>
          <a:p>
            <a:pPr algn="l" rtl="true">
              <a:lnSpc>
                <a:spcPts val="4200"/>
              </a:lnSpc>
              <a:spcBef>
                <a:spcPct val="0"/>
              </a:spcBef>
            </a:pPr>
            <a:r>
              <a:rPr lang="en-US" sz="3000">
                <a:solidFill>
                  <a:srgbClr val="214184"/>
                </a:solidFill>
                <a:latin typeface="Helvetica World"/>
                <a:ea typeface="Helvetica World"/>
                <a:cs typeface="Helvetica World"/>
                <a:sym typeface="Helvetica World"/>
              </a:rPr>
              <a:t>By using this database, the smart home solution is not only able to log events and readings, but also to track patterns over time, generate useful insights, and ensure that data remains accessible and consistent for all parts of the project</a:t>
            </a:r>
          </a:p>
          <a:p>
            <a:pPr algn="l" rtl="true">
              <a:lnSpc>
                <a:spcPts val="4200"/>
              </a:lnSpc>
              <a:spcBef>
                <a:spcPct val="0"/>
              </a:spcBef>
            </a:pPr>
          </a:p>
        </p:txBody>
      </p:sp>
      <p:sp>
        <p:nvSpPr>
          <p:cNvPr name="TextBox 4" id="4"/>
          <p:cNvSpPr txBox="true"/>
          <p:nvPr/>
        </p:nvSpPr>
        <p:spPr>
          <a:xfrm rot="0">
            <a:off x="1028700" y="933450"/>
            <a:ext cx="4717926" cy="649654"/>
          </a:xfrm>
          <a:prstGeom prst="rect">
            <a:avLst/>
          </a:prstGeom>
        </p:spPr>
        <p:txBody>
          <a:bodyPr anchor="t" rtlCol="false" tIns="0" lIns="0" bIns="0" rIns="0">
            <a:spAutoFit/>
          </a:bodyPr>
          <a:lstStyle/>
          <a:p>
            <a:pPr algn="l">
              <a:lnSpc>
                <a:spcPts val="5142"/>
              </a:lnSpc>
              <a:spcBef>
                <a:spcPct val="0"/>
              </a:spcBef>
            </a:pPr>
            <a:r>
              <a:rPr lang="en-US" b="true" sz="3673" u="sng">
                <a:solidFill>
                  <a:srgbClr val="51010C"/>
                </a:solidFill>
                <a:latin typeface="Arimo Bold"/>
                <a:ea typeface="Arimo Bold"/>
                <a:cs typeface="Arimo Bold"/>
                <a:sym typeface="Arimo Bold"/>
              </a:rPr>
              <a:t>Database (Supabase)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200894" y="1413151"/>
            <a:ext cx="16210806" cy="7448550"/>
          </a:xfrm>
          <a:prstGeom prst="rect">
            <a:avLst/>
          </a:prstGeom>
        </p:spPr>
        <p:txBody>
          <a:bodyPr anchor="t" rtlCol="false" tIns="0" lIns="0" bIns="0" rIns="0">
            <a:spAutoFit/>
          </a:bodyPr>
          <a:lstStyle/>
          <a:p>
            <a:pPr algn="l">
              <a:lnSpc>
                <a:spcPts val="4200"/>
              </a:lnSpc>
            </a:pPr>
            <a:r>
              <a:rPr lang="en-US" sz="3000">
                <a:solidFill>
                  <a:srgbClr val="3C4449"/>
                </a:solidFill>
                <a:latin typeface="Helvetica World"/>
                <a:ea typeface="Helvetica World"/>
                <a:cs typeface="Helvetica World"/>
                <a:sym typeface="Helvetica World"/>
              </a:rPr>
              <a:t>The database schema was designed to ensure that all system</a:t>
            </a:r>
          </a:p>
          <a:p>
            <a:pPr algn="l">
              <a:lnSpc>
                <a:spcPts val="4200"/>
              </a:lnSpc>
            </a:pPr>
            <a:r>
              <a:rPr lang="en-US" sz="3000">
                <a:solidFill>
                  <a:srgbClr val="3C4449"/>
                </a:solidFill>
                <a:latin typeface="Helvetica World"/>
                <a:ea typeface="Helvetica World"/>
                <a:cs typeface="Helvetica World"/>
                <a:sym typeface="Helvetica World"/>
              </a:rPr>
              <a:t> data is stored</a:t>
            </a:r>
            <a:r>
              <a:rPr lang="en-US" sz="3000">
                <a:solidFill>
                  <a:srgbClr val="3C4449"/>
                </a:solidFill>
                <a:latin typeface="Helvetica World"/>
                <a:ea typeface="Helvetica World"/>
                <a:cs typeface="Helvetica World"/>
                <a:sym typeface="Helvetica World"/>
              </a:rPr>
              <a:t> in a structured and relational manner.</a:t>
            </a:r>
          </a:p>
          <a:p>
            <a:pPr algn="l">
              <a:lnSpc>
                <a:spcPts val="4200"/>
              </a:lnSpc>
            </a:pPr>
          </a:p>
          <a:p>
            <a:pPr algn="l">
              <a:lnSpc>
                <a:spcPts val="4200"/>
              </a:lnSpc>
            </a:pPr>
            <a:r>
              <a:rPr lang="en-US" sz="3000">
                <a:solidFill>
                  <a:srgbClr val="3C4449"/>
                </a:solidFill>
                <a:latin typeface="Helvetica World"/>
                <a:ea typeface="Helvetica World"/>
                <a:cs typeface="Helvetica World"/>
                <a:sym typeface="Helvetica World"/>
              </a:rPr>
              <a:t>- The</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Us</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r</a:t>
            </a:r>
            <a:r>
              <a:rPr lang="en-US" sz="3000">
                <a:solidFill>
                  <a:srgbClr val="3C4449"/>
                </a:solidFill>
                <a:latin typeface="Helvetica World"/>
                <a:ea typeface="Helvetica World"/>
                <a:cs typeface="Helvetica World"/>
                <a:sym typeface="Helvetica World"/>
              </a:rPr>
              <a:t>s</a:t>
            </a:r>
            <a:r>
              <a:rPr lang="en-US" sz="3000">
                <a:solidFill>
                  <a:srgbClr val="3C4449"/>
                </a:solidFill>
                <a:latin typeface="Helvetica World"/>
                <a:ea typeface="Helvetica World"/>
                <a:cs typeface="Helvetica World"/>
                <a:sym typeface="Helvetica World"/>
              </a:rPr>
              <a:t> t</a:t>
            </a: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bl</a:t>
            </a:r>
            <a:r>
              <a:rPr lang="en-US" sz="3000">
                <a:solidFill>
                  <a:srgbClr val="3C4449"/>
                </a:solidFill>
                <a:latin typeface="Helvetica World"/>
                <a:ea typeface="Helvetica World"/>
                <a:cs typeface="Helvetica World"/>
                <a:sym typeface="Helvetica World"/>
              </a:rPr>
              <a:t>e </a:t>
            </a:r>
            <a:r>
              <a:rPr lang="en-US" sz="3000">
                <a:solidFill>
                  <a:srgbClr val="3C4449"/>
                </a:solidFill>
                <a:latin typeface="Helvetica World"/>
                <a:ea typeface="Helvetica World"/>
                <a:cs typeface="Helvetica World"/>
                <a:sym typeface="Helvetica World"/>
              </a:rPr>
              <a:t>h</a:t>
            </a:r>
            <a:r>
              <a:rPr lang="en-US" sz="3000">
                <a:solidFill>
                  <a:srgbClr val="3C4449"/>
                </a:solidFill>
                <a:latin typeface="Helvetica World"/>
                <a:ea typeface="Helvetica World"/>
                <a:cs typeface="Helvetica World"/>
                <a:sym typeface="Helvetica World"/>
              </a:rPr>
              <a:t>o</a:t>
            </a:r>
            <a:r>
              <a:rPr lang="en-US" sz="3000">
                <a:solidFill>
                  <a:srgbClr val="3C4449"/>
                </a:solidFill>
                <a:latin typeface="Helvetica World"/>
                <a:ea typeface="Helvetica World"/>
                <a:cs typeface="Helvetica World"/>
                <a:sym typeface="Helvetica World"/>
              </a:rPr>
              <a:t>ld</a:t>
            </a:r>
            <a:r>
              <a:rPr lang="en-US" sz="3000">
                <a:solidFill>
                  <a:srgbClr val="3C4449"/>
                </a:solidFill>
                <a:latin typeface="Helvetica World"/>
                <a:ea typeface="Helvetica World"/>
                <a:cs typeface="Helvetica World"/>
                <a:sym typeface="Helvetica World"/>
              </a:rPr>
              <a:t>s </a:t>
            </a:r>
            <a:r>
              <a:rPr lang="en-US" sz="3000">
                <a:solidFill>
                  <a:srgbClr val="3C4449"/>
                </a:solidFill>
                <a:latin typeface="Helvetica World"/>
                <a:ea typeface="Helvetica World"/>
                <a:cs typeface="Helvetica World"/>
                <a:sym typeface="Helvetica World"/>
              </a:rPr>
              <a:t>in</a:t>
            </a:r>
            <a:r>
              <a:rPr lang="en-US" sz="3000">
                <a:solidFill>
                  <a:srgbClr val="3C4449"/>
                </a:solidFill>
                <a:latin typeface="Helvetica World"/>
                <a:ea typeface="Helvetica World"/>
                <a:cs typeface="Helvetica World"/>
                <a:sym typeface="Helvetica World"/>
              </a:rPr>
              <a:t>fo</a:t>
            </a:r>
            <a:r>
              <a:rPr lang="en-US" sz="3000">
                <a:solidFill>
                  <a:srgbClr val="3C4449"/>
                </a:solidFill>
                <a:latin typeface="Helvetica World"/>
                <a:ea typeface="Helvetica World"/>
                <a:cs typeface="Helvetica World"/>
                <a:sym typeface="Helvetica World"/>
              </a:rPr>
              <a:t>rmat</a:t>
            </a:r>
            <a:r>
              <a:rPr lang="en-US" sz="3000">
                <a:solidFill>
                  <a:srgbClr val="3C4449"/>
                </a:solidFill>
                <a:latin typeface="Helvetica World"/>
                <a:ea typeface="Helvetica World"/>
                <a:cs typeface="Helvetica World"/>
                <a:sym typeface="Helvetica World"/>
              </a:rPr>
              <a:t>i</a:t>
            </a:r>
            <a:r>
              <a:rPr lang="en-US" sz="3000">
                <a:solidFill>
                  <a:srgbClr val="3C4449"/>
                </a:solidFill>
                <a:latin typeface="Helvetica World"/>
                <a:ea typeface="Helvetica World"/>
                <a:cs typeface="Helvetica World"/>
                <a:sym typeface="Helvetica World"/>
              </a:rPr>
              <a:t>on</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about </a:t>
            </a:r>
          </a:p>
          <a:p>
            <a:pPr algn="l">
              <a:lnSpc>
                <a:spcPts val="4200"/>
              </a:lnSpc>
            </a:pPr>
            <a:r>
              <a:rPr lang="en-US" sz="3000">
                <a:solidFill>
                  <a:srgbClr val="3C4449"/>
                </a:solidFill>
                <a:latin typeface="Helvetica World"/>
                <a:ea typeface="Helvetica World"/>
                <a:cs typeface="Helvetica World"/>
                <a:sym typeface="Helvetica World"/>
              </a:rPr>
              <a:t>system us</a:t>
            </a:r>
            <a:r>
              <a:rPr lang="en-US" sz="3000">
                <a:solidFill>
                  <a:srgbClr val="3C4449"/>
                </a:solidFill>
                <a:latin typeface="Helvetica World"/>
                <a:ea typeface="Helvetica World"/>
                <a:cs typeface="Helvetica World"/>
                <a:sym typeface="Helvetica World"/>
              </a:rPr>
              <a:t>ers.</a:t>
            </a:r>
          </a:p>
          <a:p>
            <a:pPr algn="l">
              <a:lnSpc>
                <a:spcPts val="4200"/>
              </a:lnSpc>
            </a:pP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The Sensor</a:t>
            </a:r>
            <a:r>
              <a:rPr lang="en-US" sz="3000">
                <a:solidFill>
                  <a:srgbClr val="3C4449"/>
                </a:solidFill>
                <a:latin typeface="Helvetica World"/>
                <a:ea typeface="Helvetica World"/>
                <a:cs typeface="Helvetica World"/>
                <a:sym typeface="Helvetica World"/>
              </a:rPr>
              <a:t>s table defines each sensor in the</a:t>
            </a:r>
          </a:p>
          <a:p>
            <a:pPr algn="l">
              <a:lnSpc>
                <a:spcPts val="4200"/>
              </a:lnSpc>
            </a:pPr>
            <a:r>
              <a:rPr lang="en-US" sz="3000">
                <a:solidFill>
                  <a:srgbClr val="3C4449"/>
                </a:solidFill>
                <a:latin typeface="Helvetica World"/>
                <a:ea typeface="Helvetica World"/>
                <a:cs typeface="Helvetica World"/>
                <a:sym typeface="Helvetica World"/>
              </a:rPr>
              <a:t>sm</a:t>
            </a: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r</a:t>
            </a:r>
            <a:r>
              <a:rPr lang="en-US" sz="3000">
                <a:solidFill>
                  <a:srgbClr val="3C4449"/>
                </a:solidFill>
                <a:latin typeface="Helvetica World"/>
                <a:ea typeface="Helvetica World"/>
                <a:cs typeface="Helvetica World"/>
                <a:sym typeface="Helvetica World"/>
              </a:rPr>
              <a:t>t</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h</a:t>
            </a:r>
            <a:r>
              <a:rPr lang="en-US" sz="3000">
                <a:solidFill>
                  <a:srgbClr val="3C4449"/>
                </a:solidFill>
                <a:latin typeface="Helvetica World"/>
                <a:ea typeface="Helvetica World"/>
                <a:cs typeface="Helvetica World"/>
                <a:sym typeface="Helvetica World"/>
              </a:rPr>
              <a:t>o</a:t>
            </a:r>
            <a:r>
              <a:rPr lang="en-US" sz="3000">
                <a:solidFill>
                  <a:srgbClr val="3C4449"/>
                </a:solidFill>
                <a:latin typeface="Helvetica World"/>
                <a:ea typeface="Helvetica World"/>
                <a:cs typeface="Helvetica World"/>
                <a:sym typeface="Helvetica World"/>
              </a:rPr>
              <a:t>m</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,wh</a:t>
            </a:r>
            <a:r>
              <a:rPr lang="en-US" sz="3000">
                <a:solidFill>
                  <a:srgbClr val="3C4449"/>
                </a:solidFill>
                <a:latin typeface="Helvetica World"/>
                <a:ea typeface="Helvetica World"/>
                <a:cs typeface="Helvetica World"/>
                <a:sym typeface="Helvetica World"/>
              </a:rPr>
              <a:t>i</a:t>
            </a:r>
            <a:r>
              <a:rPr lang="en-US" sz="3000">
                <a:solidFill>
                  <a:srgbClr val="3C4449"/>
                </a:solidFill>
                <a:latin typeface="Helvetica World"/>
                <a:ea typeface="Helvetica World"/>
                <a:cs typeface="Helvetica World"/>
                <a:sym typeface="Helvetica World"/>
              </a:rPr>
              <a:t>l</a:t>
            </a:r>
            <a:r>
              <a:rPr lang="en-US" sz="3000">
                <a:solidFill>
                  <a:srgbClr val="3C4449"/>
                </a:solidFill>
                <a:latin typeface="Helvetica World"/>
                <a:ea typeface="Helvetica World"/>
                <a:cs typeface="Helvetica World"/>
                <a:sym typeface="Helvetica World"/>
              </a:rPr>
              <a:t>e </a:t>
            </a:r>
            <a:r>
              <a:rPr lang="en-US" sz="3000">
                <a:solidFill>
                  <a:srgbClr val="3C4449"/>
                </a:solidFill>
                <a:latin typeface="Helvetica World"/>
                <a:ea typeface="Helvetica World"/>
                <a:cs typeface="Helvetica World"/>
                <a:sym typeface="Helvetica World"/>
              </a:rPr>
              <a:t>the Sensor Readings table </a:t>
            </a:r>
          </a:p>
          <a:p>
            <a:pPr algn="l">
              <a:lnSpc>
                <a:spcPts val="4200"/>
              </a:lnSpc>
              <a:spcBef>
                <a:spcPct val="0"/>
              </a:spcBef>
            </a:pPr>
            <a:r>
              <a:rPr lang="en-US" sz="3000">
                <a:solidFill>
                  <a:srgbClr val="3C4449"/>
                </a:solidFill>
                <a:latin typeface="Helvetica World"/>
                <a:ea typeface="Helvetica World"/>
                <a:cs typeface="Helvetica World"/>
                <a:sym typeface="Helvetica World"/>
              </a:rPr>
              <a:t>stores their</a:t>
            </a:r>
            <a:r>
              <a:rPr lang="en-US" sz="3000">
                <a:solidFill>
                  <a:srgbClr val="3C4449"/>
                </a:solidFill>
                <a:latin typeface="Helvetica World"/>
                <a:ea typeface="Helvetica World"/>
                <a:cs typeface="Helvetica World"/>
                <a:sym typeface="Helvetica World"/>
              </a:rPr>
              <a:t> real-time values.</a:t>
            </a:r>
          </a:p>
          <a:p>
            <a:pPr algn="l">
              <a:lnSpc>
                <a:spcPts val="4200"/>
              </a:lnSpc>
              <a:spcBef>
                <a:spcPct val="0"/>
              </a:spcBef>
            </a:pPr>
            <a:r>
              <a:rPr lang="en-US" sz="3000">
                <a:solidFill>
                  <a:srgbClr val="3C4449"/>
                </a:solidFill>
                <a:latin typeface="Helvetica World"/>
                <a:ea typeface="Helvetica World"/>
                <a:cs typeface="Helvetica World"/>
                <a:sym typeface="Helvetica World"/>
              </a:rPr>
              <a:t>- The A</a:t>
            </a:r>
            <a:r>
              <a:rPr lang="en-US" sz="3000">
                <a:solidFill>
                  <a:srgbClr val="3C4449"/>
                </a:solidFill>
                <a:latin typeface="Helvetica World"/>
                <a:ea typeface="Helvetica World"/>
                <a:cs typeface="Helvetica World"/>
                <a:sym typeface="Helvetica World"/>
              </a:rPr>
              <a:t>l</a:t>
            </a:r>
            <a:r>
              <a:rPr lang="en-US" sz="3000">
                <a:solidFill>
                  <a:srgbClr val="3C4449"/>
                </a:solidFill>
                <a:latin typeface="Helvetica World"/>
                <a:ea typeface="Helvetica World"/>
                <a:cs typeface="Helvetica World"/>
                <a:sym typeface="Helvetica World"/>
              </a:rPr>
              <a:t>erts</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table</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captures critical events such as </a:t>
            </a:r>
          </a:p>
          <a:p>
            <a:pPr algn="l">
              <a:lnSpc>
                <a:spcPts val="4200"/>
              </a:lnSpc>
              <a:spcBef>
                <a:spcPct val="0"/>
              </a:spcBef>
            </a:pPr>
            <a:r>
              <a:rPr lang="en-US" sz="3000">
                <a:solidFill>
                  <a:srgbClr val="3C4449"/>
                </a:solidFill>
                <a:latin typeface="Helvetica World"/>
                <a:ea typeface="Helvetica World"/>
                <a:cs typeface="Helvetica World"/>
                <a:sym typeface="Helvetica World"/>
              </a:rPr>
              <a:t>gas leaks</a:t>
            </a:r>
            <a:r>
              <a:rPr lang="en-US" sz="3000">
                <a:solidFill>
                  <a:srgbClr val="3C4449"/>
                </a:solidFill>
                <a:latin typeface="Helvetica World"/>
                <a:ea typeface="Helvetica World"/>
                <a:cs typeface="Helvetica World"/>
                <a:sym typeface="Helvetica World"/>
              </a:rPr>
              <a:t> or</a:t>
            </a:r>
            <a:r>
              <a:rPr lang="en-US" sz="3000">
                <a:solidFill>
                  <a:srgbClr val="3C4449"/>
                </a:solidFill>
                <a:latin typeface="Helvetica World"/>
                <a:ea typeface="Helvetica World"/>
                <a:cs typeface="Helvetica World"/>
                <a:sym typeface="Helvetica World"/>
              </a:rPr>
              <a:t> unusual motion.</a:t>
            </a:r>
          </a:p>
          <a:p>
            <a:pPr algn="l">
              <a:lnSpc>
                <a:spcPts val="4200"/>
              </a:lnSpc>
              <a:spcBef>
                <a:spcPct val="0"/>
              </a:spcBef>
            </a:pPr>
            <a:r>
              <a:rPr lang="en-US" sz="3000">
                <a:solidFill>
                  <a:srgbClr val="3C4449"/>
                </a:solidFill>
                <a:latin typeface="Helvetica World"/>
                <a:ea typeface="Helvetica World"/>
                <a:cs typeface="Helvetica World"/>
                <a:sym typeface="Helvetica World"/>
              </a:rPr>
              <a:t>- The Acc</a:t>
            </a:r>
            <a:r>
              <a:rPr lang="en-US" sz="3000">
                <a:solidFill>
                  <a:srgbClr val="3C4449"/>
                </a:solidFill>
                <a:latin typeface="Helvetica World"/>
                <a:ea typeface="Helvetica World"/>
                <a:cs typeface="Helvetica World"/>
                <a:sym typeface="Helvetica World"/>
              </a:rPr>
              <a:t>ess Logs table records all entry attempts, wh</a:t>
            </a:r>
            <a:r>
              <a:rPr lang="en-US" sz="3000">
                <a:solidFill>
                  <a:srgbClr val="3C4449"/>
                </a:solidFill>
                <a:latin typeface="Helvetica World"/>
                <a:ea typeface="Helvetica World"/>
                <a:cs typeface="Helvetica World"/>
                <a:sym typeface="Helvetica World"/>
              </a:rPr>
              <a:t>eth</a:t>
            </a:r>
            <a:r>
              <a:rPr lang="en-US" sz="3000">
                <a:solidFill>
                  <a:srgbClr val="3C4449"/>
                </a:solidFill>
                <a:latin typeface="Helvetica World"/>
                <a:ea typeface="Helvetica World"/>
                <a:cs typeface="Helvetica World"/>
                <a:sym typeface="Helvetica World"/>
              </a:rPr>
              <a:t>er successful or failed.</a:t>
            </a:r>
          </a:p>
          <a:p>
            <a:pPr algn="l">
              <a:lnSpc>
                <a:spcPts val="4200"/>
              </a:lnSpc>
              <a:spcBef>
                <a:spcPct val="0"/>
              </a:spcBef>
            </a:pP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Finally, the MQTT Messages table logs the communic</a:t>
            </a: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t</a:t>
            </a:r>
            <a:r>
              <a:rPr lang="en-US" sz="3000">
                <a:solidFill>
                  <a:srgbClr val="3C4449"/>
                </a:solidFill>
                <a:latin typeface="Helvetica World"/>
                <a:ea typeface="Helvetica World"/>
                <a:cs typeface="Helvetica World"/>
                <a:sym typeface="Helvetica World"/>
              </a:rPr>
              <a:t>i</a:t>
            </a:r>
            <a:r>
              <a:rPr lang="en-US" sz="3000">
                <a:solidFill>
                  <a:srgbClr val="3C4449"/>
                </a:solidFill>
                <a:latin typeface="Helvetica World"/>
                <a:ea typeface="Helvetica World"/>
                <a:cs typeface="Helvetica World"/>
                <a:sym typeface="Helvetica World"/>
              </a:rPr>
              <a:t>o</a:t>
            </a:r>
            <a:r>
              <a:rPr lang="en-US" sz="3000">
                <a:solidFill>
                  <a:srgbClr val="3C4449"/>
                </a:solidFill>
                <a:latin typeface="Helvetica World"/>
                <a:ea typeface="Helvetica World"/>
                <a:cs typeface="Helvetica World"/>
                <a:sym typeface="Helvetica World"/>
              </a:rPr>
              <a:t>n </a:t>
            </a:r>
          </a:p>
          <a:p>
            <a:pPr algn="l">
              <a:lnSpc>
                <a:spcPts val="4200"/>
              </a:lnSpc>
              <a:spcBef>
                <a:spcPct val="0"/>
              </a:spcBef>
            </a:pPr>
            <a:r>
              <a:rPr lang="en-US" sz="3000">
                <a:solidFill>
                  <a:srgbClr val="3C4449"/>
                </a:solidFill>
                <a:latin typeface="Helvetica World"/>
                <a:ea typeface="Helvetica World"/>
                <a:cs typeface="Helvetica World"/>
                <a:sym typeface="Helvetica World"/>
              </a:rPr>
              <a:t>be</a:t>
            </a:r>
            <a:r>
              <a:rPr lang="en-US" sz="3000">
                <a:solidFill>
                  <a:srgbClr val="3C4449"/>
                </a:solidFill>
                <a:latin typeface="Helvetica World"/>
                <a:ea typeface="Helvetica World"/>
                <a:cs typeface="Helvetica World"/>
                <a:sym typeface="Helvetica World"/>
              </a:rPr>
              <a:t>t</a:t>
            </a:r>
            <a:r>
              <a:rPr lang="en-US" sz="3000">
                <a:solidFill>
                  <a:srgbClr val="3C4449"/>
                </a:solidFill>
                <a:latin typeface="Helvetica World"/>
                <a:ea typeface="Helvetica World"/>
                <a:cs typeface="Helvetica World"/>
                <a:sym typeface="Helvetica World"/>
              </a:rPr>
              <a:t>w</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en devices and the cloud.</a:t>
            </a:r>
          </a:p>
          <a:p>
            <a:pPr algn="l" rtl="true">
              <a:lnSpc>
                <a:spcPts val="4200"/>
              </a:lnSpc>
              <a:spcBef>
                <a:spcPct val="0"/>
              </a:spcBef>
            </a:pPr>
          </a:p>
        </p:txBody>
      </p:sp>
      <p:sp>
        <p:nvSpPr>
          <p:cNvPr name="Freeform 3" id="3"/>
          <p:cNvSpPr/>
          <p:nvPr/>
        </p:nvSpPr>
        <p:spPr>
          <a:xfrm flipH="false" flipV="false" rot="0">
            <a:off x="9466968" y="2617383"/>
            <a:ext cx="8534594" cy="3986516"/>
          </a:xfrm>
          <a:custGeom>
            <a:avLst/>
            <a:gdLst/>
            <a:ahLst/>
            <a:cxnLst/>
            <a:rect r="r" b="b" t="t" l="l"/>
            <a:pathLst>
              <a:path h="3986516" w="8534594">
                <a:moveTo>
                  <a:pt x="0" y="0"/>
                </a:moveTo>
                <a:lnTo>
                  <a:pt x="8534594" y="0"/>
                </a:lnTo>
                <a:lnTo>
                  <a:pt x="8534594" y="3986516"/>
                </a:lnTo>
                <a:lnTo>
                  <a:pt x="0" y="3986516"/>
                </a:lnTo>
                <a:lnTo>
                  <a:pt x="0" y="0"/>
                </a:lnTo>
                <a:close/>
              </a:path>
            </a:pathLst>
          </a:custGeom>
          <a:blipFill>
            <a:blip r:embed="rId2"/>
            <a:stretch>
              <a:fillRect l="-4220" t="-9036" r="-680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Freeform 2" id="2"/>
          <p:cNvSpPr/>
          <p:nvPr/>
        </p:nvSpPr>
        <p:spPr>
          <a:xfrm flipH="false" flipV="false" rot="0">
            <a:off x="11557036" y="1877450"/>
            <a:ext cx="5702264" cy="3806261"/>
          </a:xfrm>
          <a:custGeom>
            <a:avLst/>
            <a:gdLst/>
            <a:ahLst/>
            <a:cxnLst/>
            <a:rect r="r" b="b" t="t" l="l"/>
            <a:pathLst>
              <a:path h="3806261" w="5702264">
                <a:moveTo>
                  <a:pt x="0" y="0"/>
                </a:moveTo>
                <a:lnTo>
                  <a:pt x="5702264" y="0"/>
                </a:lnTo>
                <a:lnTo>
                  <a:pt x="5702264" y="3806262"/>
                </a:lnTo>
                <a:lnTo>
                  <a:pt x="0" y="3806262"/>
                </a:lnTo>
                <a:lnTo>
                  <a:pt x="0" y="0"/>
                </a:lnTo>
                <a:close/>
              </a:path>
            </a:pathLst>
          </a:custGeom>
          <a:blipFill>
            <a:blip r:embed="rId2"/>
            <a:stretch>
              <a:fillRect l="0" t="0" r="0" b="0"/>
            </a:stretch>
          </a:blipFill>
        </p:spPr>
      </p:sp>
      <p:sp>
        <p:nvSpPr>
          <p:cNvPr name="TextBox 3" id="3"/>
          <p:cNvSpPr txBox="true"/>
          <p:nvPr/>
        </p:nvSpPr>
        <p:spPr>
          <a:xfrm rot="0">
            <a:off x="1048494" y="4064462"/>
            <a:ext cx="16210806" cy="3181350"/>
          </a:xfrm>
          <a:prstGeom prst="rect">
            <a:avLst/>
          </a:prstGeom>
        </p:spPr>
        <p:txBody>
          <a:bodyPr anchor="t" rtlCol="false" tIns="0" lIns="0" bIns="0" rIns="0">
            <a:spAutoFit/>
          </a:bodyPr>
          <a:lstStyle/>
          <a:p>
            <a:pPr algn="l">
              <a:lnSpc>
                <a:spcPts val="4200"/>
              </a:lnSpc>
            </a:pPr>
            <a:r>
              <a:rPr lang="en-US" sz="3000">
                <a:solidFill>
                  <a:srgbClr val="3C4449"/>
                </a:solidFill>
                <a:latin typeface="Helvetica World"/>
                <a:ea typeface="Helvetica World"/>
                <a:cs typeface="Helvetica World"/>
                <a:sym typeface="Helvetica World"/>
              </a:rPr>
              <a:t>To verify our schema, we queried the sensors table:</a:t>
            </a:r>
          </a:p>
          <a:p>
            <a:pPr algn="l" marL="647700" indent="-323850" lvl="1">
              <a:lnSpc>
                <a:spcPts val="4200"/>
              </a:lnSpc>
              <a:buFont typeface="Arial"/>
              <a:buChar char="•"/>
            </a:pPr>
            <a:r>
              <a:rPr lang="en-US" sz="3000">
                <a:solidFill>
                  <a:srgbClr val="3C4449"/>
                </a:solidFill>
                <a:latin typeface="Helvetica World"/>
                <a:ea typeface="Helvetica World"/>
                <a:cs typeface="Helvetica World"/>
                <a:sym typeface="Helvetica World"/>
              </a:rPr>
              <a:t>Sh</a:t>
            </a:r>
            <a:r>
              <a:rPr lang="en-US" sz="3000">
                <a:solidFill>
                  <a:srgbClr val="3C4449"/>
                </a:solidFill>
                <a:latin typeface="Helvetica World"/>
                <a:ea typeface="Helvetica World"/>
                <a:cs typeface="Helvetica World"/>
                <a:sym typeface="Helvetica World"/>
              </a:rPr>
              <a:t>ow</a:t>
            </a:r>
            <a:r>
              <a:rPr lang="en-US" sz="3000">
                <a:solidFill>
                  <a:srgbClr val="3C4449"/>
                </a:solidFill>
                <a:latin typeface="Helvetica World"/>
                <a:ea typeface="Helvetica World"/>
                <a:cs typeface="Helvetica World"/>
                <a:sym typeface="Helvetica World"/>
              </a:rPr>
              <a:t>s all regist</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r</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d</a:t>
            </a:r>
            <a:r>
              <a:rPr lang="en-US" sz="3000">
                <a:solidFill>
                  <a:srgbClr val="3C4449"/>
                </a:solidFill>
                <a:latin typeface="Helvetica World"/>
                <a:ea typeface="Helvetica World"/>
                <a:cs typeface="Helvetica World"/>
                <a:sym typeface="Helvetica World"/>
              </a:rPr>
              <a:t> se</a:t>
            </a:r>
            <a:r>
              <a:rPr lang="en-US" sz="3000">
                <a:solidFill>
                  <a:srgbClr val="3C4449"/>
                </a:solidFill>
                <a:latin typeface="Helvetica World"/>
                <a:ea typeface="Helvetica World"/>
                <a:cs typeface="Helvetica World"/>
                <a:sym typeface="Helvetica World"/>
              </a:rPr>
              <a:t>ns</a:t>
            </a:r>
            <a:r>
              <a:rPr lang="en-US" sz="3000">
                <a:solidFill>
                  <a:srgbClr val="3C4449"/>
                </a:solidFill>
                <a:latin typeface="Helvetica World"/>
                <a:ea typeface="Helvetica World"/>
                <a:cs typeface="Helvetica World"/>
                <a:sym typeface="Helvetica World"/>
              </a:rPr>
              <a:t>o</a:t>
            </a:r>
            <a:r>
              <a:rPr lang="en-US" sz="3000">
                <a:solidFill>
                  <a:srgbClr val="3C4449"/>
                </a:solidFill>
                <a:latin typeface="Helvetica World"/>
                <a:ea typeface="Helvetica World"/>
                <a:cs typeface="Helvetica World"/>
                <a:sym typeface="Helvetica World"/>
              </a:rPr>
              <a:t>rs </a:t>
            </a:r>
            <a:r>
              <a:rPr lang="en-US" sz="3000">
                <a:solidFill>
                  <a:srgbClr val="3C4449"/>
                </a:solidFill>
                <a:latin typeface="Helvetica World"/>
                <a:ea typeface="Helvetica World"/>
                <a:cs typeface="Helvetica World"/>
                <a:sym typeface="Helvetica World"/>
              </a:rPr>
              <a:t>i</a:t>
            </a:r>
            <a:r>
              <a:rPr lang="en-US" sz="3000">
                <a:solidFill>
                  <a:srgbClr val="3C4449"/>
                </a:solidFill>
                <a:latin typeface="Helvetica World"/>
                <a:ea typeface="Helvetica World"/>
                <a:cs typeface="Helvetica World"/>
                <a:sym typeface="Helvetica World"/>
              </a:rPr>
              <a:t>n</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the system</a:t>
            </a:r>
            <a:r>
              <a:rPr lang="en-US" sz="3000">
                <a:solidFill>
                  <a:srgbClr val="3C4449"/>
                </a:solidFill>
                <a:latin typeface="Helvetica World"/>
                <a:ea typeface="Helvetica World"/>
                <a:cs typeface="Helvetica World"/>
                <a:sym typeface="Helvetica World"/>
              </a:rPr>
              <a:t>.</a:t>
            </a:r>
          </a:p>
          <a:p>
            <a:pPr algn="l" marL="647700" indent="-323850" lvl="1">
              <a:lnSpc>
                <a:spcPts val="4200"/>
              </a:lnSpc>
              <a:buFont typeface="Arial"/>
              <a:buChar char="•"/>
            </a:pPr>
            <a:r>
              <a:rPr lang="en-US" sz="3000">
                <a:solidFill>
                  <a:srgbClr val="3C4449"/>
                </a:solidFill>
                <a:latin typeface="Helvetica World"/>
                <a:ea typeface="Helvetica World"/>
                <a:cs typeface="Helvetica World"/>
                <a:sym typeface="Helvetica World"/>
              </a:rPr>
              <a:t>Eac</a:t>
            </a:r>
            <a:r>
              <a:rPr lang="en-US" sz="3000">
                <a:solidFill>
                  <a:srgbClr val="3C4449"/>
                </a:solidFill>
                <a:latin typeface="Helvetica World"/>
                <a:ea typeface="Helvetica World"/>
                <a:cs typeface="Helvetica World"/>
                <a:sym typeface="Helvetica World"/>
              </a:rPr>
              <a:t>h row</a:t>
            </a:r>
            <a:r>
              <a:rPr lang="en-US" sz="3000">
                <a:solidFill>
                  <a:srgbClr val="3C4449"/>
                </a:solidFill>
                <a:latin typeface="Helvetica World"/>
                <a:ea typeface="Helvetica World"/>
                <a:cs typeface="Helvetica World"/>
                <a:sym typeface="Helvetica World"/>
              </a:rPr>
              <a:t> includes ID, type, loc</a:t>
            </a:r>
            <a:r>
              <a:rPr lang="en-US" sz="3000">
                <a:solidFill>
                  <a:srgbClr val="3C4449"/>
                </a:solidFill>
                <a:latin typeface="Helvetica World"/>
                <a:ea typeface="Helvetica World"/>
                <a:cs typeface="Helvetica World"/>
                <a:sym typeface="Helvetica World"/>
              </a:rPr>
              <a:t>ati</a:t>
            </a:r>
            <a:r>
              <a:rPr lang="en-US" sz="3000">
                <a:solidFill>
                  <a:srgbClr val="3C4449"/>
                </a:solidFill>
                <a:latin typeface="Helvetica World"/>
                <a:ea typeface="Helvetica World"/>
                <a:cs typeface="Helvetica World"/>
                <a:sym typeface="Helvetica World"/>
              </a:rPr>
              <a:t>on</a:t>
            </a:r>
            <a:r>
              <a:rPr lang="en-US" sz="3000">
                <a:solidFill>
                  <a:srgbClr val="3C4449"/>
                </a:solidFill>
                <a:latin typeface="Helvetica World"/>
                <a:ea typeface="Helvetica World"/>
                <a:cs typeface="Helvetica World"/>
                <a:sym typeface="Helvetica World"/>
              </a:rPr>
              <a:t>,</a:t>
            </a:r>
            <a:r>
              <a:rPr lang="en-US" sz="3000">
                <a:solidFill>
                  <a:srgbClr val="3C4449"/>
                </a:solidFill>
                <a:latin typeface="Helvetica World"/>
                <a:ea typeface="Helvetica World"/>
                <a:cs typeface="Helvetica World"/>
                <a:sym typeface="Helvetica World"/>
              </a:rPr>
              <a:t> and</a:t>
            </a:r>
            <a:r>
              <a:rPr lang="en-US" sz="3000">
                <a:solidFill>
                  <a:srgbClr val="3C4449"/>
                </a:solidFill>
                <a:latin typeface="Helvetica World"/>
                <a:ea typeface="Helvetica World"/>
                <a:cs typeface="Helvetica World"/>
                <a:sym typeface="Helvetica World"/>
              </a:rPr>
              <a:t> creation time.</a:t>
            </a:r>
          </a:p>
          <a:p>
            <a:pPr algn="l" marL="647700" indent="-323850" lvl="1">
              <a:lnSpc>
                <a:spcPts val="4200"/>
              </a:lnSpc>
              <a:spcBef>
                <a:spcPct val="0"/>
              </a:spcBef>
              <a:buFont typeface="Arial"/>
              <a:buChar char="•"/>
            </a:pPr>
            <a:r>
              <a:rPr lang="en-US" sz="3000">
                <a:solidFill>
                  <a:srgbClr val="3C4449"/>
                </a:solidFill>
                <a:latin typeface="Helvetica World"/>
                <a:ea typeface="Helvetica World"/>
                <a:cs typeface="Helvetica World"/>
                <a:sym typeface="Helvetica World"/>
              </a:rPr>
              <a:t>C</a:t>
            </a:r>
            <a:r>
              <a:rPr lang="en-US" sz="3000">
                <a:solidFill>
                  <a:srgbClr val="3C4449"/>
                </a:solidFill>
                <a:latin typeface="Helvetica World"/>
                <a:ea typeface="Helvetica World"/>
                <a:cs typeface="Helvetica World"/>
                <a:sym typeface="Helvetica World"/>
              </a:rPr>
              <a:t>onfirms th</a:t>
            </a:r>
            <a:r>
              <a:rPr lang="en-US" sz="3000">
                <a:solidFill>
                  <a:srgbClr val="3C4449"/>
                </a:solidFill>
                <a:latin typeface="Helvetica World"/>
                <a:ea typeface="Helvetica World"/>
                <a:cs typeface="Helvetica World"/>
                <a:sym typeface="Helvetica World"/>
              </a:rPr>
              <a:t>at devices (</a:t>
            </a:r>
            <a:r>
              <a:rPr lang="en-US" sz="3000">
                <a:solidFill>
                  <a:srgbClr val="3C4449"/>
                </a:solidFill>
                <a:latin typeface="Helvetica World"/>
                <a:ea typeface="Helvetica World"/>
                <a:cs typeface="Helvetica World"/>
                <a:sym typeface="Helvetica World"/>
              </a:rPr>
              <a:t>temp</a:t>
            </a:r>
            <a:r>
              <a:rPr lang="en-US" sz="3000">
                <a:solidFill>
                  <a:srgbClr val="3C4449"/>
                </a:solidFill>
                <a:latin typeface="Helvetica World"/>
                <a:ea typeface="Helvetica World"/>
                <a:cs typeface="Helvetica World"/>
                <a:sym typeface="Helvetica World"/>
              </a:rPr>
              <a:t>erature, humidity, gas, motion,</a:t>
            </a:r>
            <a:r>
              <a:rPr lang="en-US" sz="3000">
                <a:solidFill>
                  <a:srgbClr val="3C4449"/>
                </a:solidFill>
                <a:latin typeface="Helvetica World"/>
                <a:ea typeface="Helvetica World"/>
                <a:cs typeface="Helvetica World"/>
                <a:sym typeface="Helvetica World"/>
              </a:rPr>
              <a:t> c</a:t>
            </a:r>
            <a:r>
              <a:rPr lang="en-US" sz="3000">
                <a:solidFill>
                  <a:srgbClr val="3C4449"/>
                </a:solidFill>
                <a:latin typeface="Helvetica World"/>
                <a:ea typeface="Helvetica World"/>
                <a:cs typeface="Helvetica World"/>
                <a:sym typeface="Helvetica World"/>
              </a:rPr>
              <a:t>urrent, ) are successfully stored</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in the datab</a:t>
            </a: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se.</a:t>
            </a:r>
          </a:p>
          <a:p>
            <a:pPr algn="l" rtl="true">
              <a:lnSpc>
                <a:spcPts val="420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190625" y="2189162"/>
            <a:ext cx="16068675" cy="4810125"/>
          </a:xfrm>
          <a:prstGeom prst="rect">
            <a:avLst/>
          </a:prstGeom>
        </p:spPr>
        <p:txBody>
          <a:bodyPr anchor="t" rtlCol="false" tIns="0" lIns="0" bIns="0" rIns="0">
            <a:spAutoFit/>
          </a:bodyPr>
          <a:lstStyle/>
          <a:p>
            <a:pPr algn="l">
              <a:lnSpc>
                <a:spcPts val="6299"/>
              </a:lnSpc>
            </a:pPr>
            <a:r>
              <a:rPr lang="en-US" sz="4500">
                <a:solidFill>
                  <a:srgbClr val="51010C"/>
                </a:solidFill>
                <a:latin typeface="Tholoth"/>
                <a:ea typeface="Tholoth"/>
                <a:cs typeface="Tholoth"/>
                <a:sym typeface="Tholoth"/>
              </a:rPr>
              <a:t>Nada Fayez         </a:t>
            </a:r>
          </a:p>
          <a:p>
            <a:pPr algn="l">
              <a:lnSpc>
                <a:spcPts val="6299"/>
              </a:lnSpc>
            </a:pPr>
            <a:r>
              <a:rPr lang="en-US" sz="4499">
                <a:solidFill>
                  <a:srgbClr val="51010C"/>
                </a:solidFill>
                <a:latin typeface="Tholoth"/>
                <a:ea typeface="Tholoth"/>
                <a:cs typeface="Tholoth"/>
                <a:sym typeface="Tholoth"/>
              </a:rPr>
              <a:t>Mariam Ramadan</a:t>
            </a:r>
            <a:r>
              <a:rPr lang="en-US" sz="4499">
                <a:solidFill>
                  <a:srgbClr val="51010C"/>
                </a:solidFill>
                <a:latin typeface="Tholoth"/>
                <a:ea typeface="Tholoth"/>
                <a:cs typeface="Tholoth"/>
                <a:sym typeface="Tholoth"/>
              </a:rPr>
              <a:t> </a:t>
            </a:r>
          </a:p>
          <a:p>
            <a:pPr algn="l">
              <a:lnSpc>
                <a:spcPts val="6299"/>
              </a:lnSpc>
            </a:pPr>
            <a:r>
              <a:rPr lang="en-US" sz="4499">
                <a:solidFill>
                  <a:srgbClr val="51010C"/>
                </a:solidFill>
                <a:latin typeface="Tholoth"/>
                <a:ea typeface="Tholoth"/>
                <a:cs typeface="Tholoth"/>
                <a:sym typeface="Tholoth"/>
              </a:rPr>
              <a:t>Nouran Hassan </a:t>
            </a:r>
          </a:p>
          <a:p>
            <a:pPr algn="l">
              <a:lnSpc>
                <a:spcPts val="6299"/>
              </a:lnSpc>
            </a:pPr>
            <a:r>
              <a:rPr lang="en-US" sz="4499">
                <a:solidFill>
                  <a:srgbClr val="51010C"/>
                </a:solidFill>
                <a:latin typeface="Tholoth"/>
                <a:ea typeface="Tholoth"/>
                <a:cs typeface="Tholoth"/>
                <a:sym typeface="Tholoth"/>
              </a:rPr>
              <a:t>Aya Youssef    </a:t>
            </a:r>
          </a:p>
          <a:p>
            <a:pPr algn="l">
              <a:lnSpc>
                <a:spcPts val="6299"/>
              </a:lnSpc>
            </a:pPr>
            <a:r>
              <a:rPr lang="en-US" sz="4499">
                <a:solidFill>
                  <a:srgbClr val="51010C"/>
                </a:solidFill>
                <a:latin typeface="Tholoth"/>
                <a:ea typeface="Tholoth"/>
                <a:cs typeface="Tholoth"/>
                <a:sym typeface="Tholoth"/>
              </a:rPr>
              <a:t>Shahd Nezar </a:t>
            </a:r>
          </a:p>
          <a:p>
            <a:pPr algn="l">
              <a:lnSpc>
                <a:spcPts val="6299"/>
              </a:lnSpc>
              <a:spcBef>
                <a:spcPct val="0"/>
              </a:spcBef>
            </a:pPr>
            <a:r>
              <a:rPr lang="en-US" sz="4499">
                <a:solidFill>
                  <a:srgbClr val="51010C"/>
                </a:solidFill>
                <a:latin typeface="Tholoth"/>
                <a:ea typeface="Tholoth"/>
                <a:cs typeface="Tholoth"/>
                <a:sym typeface="Tholoth"/>
              </a:rPr>
              <a:t>Omnia Mohamed  </a:t>
            </a:r>
            <a:r>
              <a:rPr lang="en-US" sz="4499">
                <a:solidFill>
                  <a:srgbClr val="51010C"/>
                </a:solidFill>
                <a:latin typeface="Tholoth"/>
                <a:ea typeface="Tholoth"/>
                <a:cs typeface="Tholoth"/>
                <a:sym typeface="Tholoth"/>
              </a:rPr>
              <a:t>    </a:t>
            </a:r>
          </a:p>
        </p:txBody>
      </p:sp>
      <p:sp>
        <p:nvSpPr>
          <p:cNvPr name="TextBox 3" id="3"/>
          <p:cNvSpPr txBox="true"/>
          <p:nvPr/>
        </p:nvSpPr>
        <p:spPr>
          <a:xfrm rot="0">
            <a:off x="5041590" y="1066800"/>
            <a:ext cx="8509620" cy="1028700"/>
          </a:xfrm>
          <a:prstGeom prst="rect">
            <a:avLst/>
          </a:prstGeom>
        </p:spPr>
        <p:txBody>
          <a:bodyPr anchor="t" rtlCol="false" tIns="0" lIns="0" bIns="0" rIns="0">
            <a:spAutoFit/>
          </a:bodyPr>
          <a:lstStyle/>
          <a:p>
            <a:pPr algn="ctr">
              <a:lnSpc>
                <a:spcPts val="8400"/>
              </a:lnSpc>
              <a:spcBef>
                <a:spcPct val="0"/>
              </a:spcBef>
            </a:pPr>
            <a:r>
              <a:rPr lang="en-US" sz="6000">
                <a:solidFill>
                  <a:srgbClr val="51010C"/>
                </a:solidFill>
                <a:latin typeface="Helvetica World"/>
                <a:ea typeface="Helvetica World"/>
                <a:cs typeface="Helvetica World"/>
                <a:sym typeface="Helvetica World"/>
              </a:rPr>
              <a:t>Meet Our Team Members</a:t>
            </a:r>
          </a:p>
        </p:txBody>
      </p:sp>
      <p:sp>
        <p:nvSpPr>
          <p:cNvPr name="TextBox 4" id="4"/>
          <p:cNvSpPr txBox="true"/>
          <p:nvPr/>
        </p:nvSpPr>
        <p:spPr>
          <a:xfrm rot="0">
            <a:off x="4277265" y="2293937"/>
            <a:ext cx="12924885" cy="697279"/>
          </a:xfrm>
          <a:prstGeom prst="rect">
            <a:avLst/>
          </a:prstGeom>
        </p:spPr>
        <p:txBody>
          <a:bodyPr anchor="t" rtlCol="false" tIns="0" lIns="0" bIns="0" rIns="0">
            <a:spAutoFit/>
          </a:bodyPr>
          <a:lstStyle/>
          <a:p>
            <a:pPr algn="l" rtl="true">
              <a:lnSpc>
                <a:spcPts val="5142"/>
              </a:lnSpc>
              <a:spcBef>
                <a:spcPct val="0"/>
              </a:spcBef>
            </a:pPr>
            <a:r>
              <a:rPr lang="en-US" sz="3673">
                <a:solidFill>
                  <a:srgbClr val="214184"/>
                </a:solidFill>
                <a:latin typeface="Tholoth"/>
                <a:ea typeface="Tholoth"/>
                <a:cs typeface="Tholoth"/>
                <a:sym typeface="Tholoth"/>
              </a:rPr>
              <a:t>Team</a:t>
            </a:r>
            <a:r>
              <a:rPr lang="en-US" sz="3673">
                <a:solidFill>
                  <a:srgbClr val="214184"/>
                </a:solidFill>
                <a:latin typeface="Tholoth"/>
                <a:ea typeface="Tholoth"/>
                <a:cs typeface="Tholoth"/>
                <a:sym typeface="Tholoth"/>
              </a:rPr>
              <a:t> Leader, MQTT Integration</a:t>
            </a:r>
          </a:p>
        </p:txBody>
      </p:sp>
      <p:sp>
        <p:nvSpPr>
          <p:cNvPr name="TextBox 5" id="5"/>
          <p:cNvSpPr txBox="true"/>
          <p:nvPr/>
        </p:nvSpPr>
        <p:spPr>
          <a:xfrm rot="0">
            <a:off x="5105940" y="3930284"/>
            <a:ext cx="12924885" cy="697279"/>
          </a:xfrm>
          <a:prstGeom prst="rect">
            <a:avLst/>
          </a:prstGeom>
        </p:spPr>
        <p:txBody>
          <a:bodyPr anchor="t" rtlCol="false" tIns="0" lIns="0" bIns="0" rIns="0">
            <a:spAutoFit/>
          </a:bodyPr>
          <a:lstStyle/>
          <a:p>
            <a:pPr algn="l" rtl="true">
              <a:lnSpc>
                <a:spcPts val="5142"/>
              </a:lnSpc>
              <a:spcBef>
                <a:spcPct val="0"/>
              </a:spcBef>
            </a:pPr>
            <a:r>
              <a:rPr lang="en-US" sz="3673">
                <a:solidFill>
                  <a:srgbClr val="214184"/>
                </a:solidFill>
                <a:latin typeface="Tholoth"/>
                <a:ea typeface="Tholoth"/>
                <a:cs typeface="Tholoth"/>
                <a:sym typeface="Tholoth"/>
              </a:rPr>
              <a:t>Web</a:t>
            </a:r>
            <a:r>
              <a:rPr lang="en-US" sz="3673">
                <a:solidFill>
                  <a:srgbClr val="214184"/>
                </a:solidFill>
                <a:latin typeface="Tholoth"/>
                <a:ea typeface="Tholoth"/>
                <a:cs typeface="Tholoth"/>
                <a:sym typeface="Tholoth"/>
              </a:rPr>
              <a:t> App Frontend</a:t>
            </a:r>
          </a:p>
        </p:txBody>
      </p:sp>
      <p:sp>
        <p:nvSpPr>
          <p:cNvPr name="TextBox 6" id="6"/>
          <p:cNvSpPr txBox="true"/>
          <p:nvPr/>
        </p:nvSpPr>
        <p:spPr>
          <a:xfrm rot="0">
            <a:off x="4563230" y="4722813"/>
            <a:ext cx="12924885" cy="697279"/>
          </a:xfrm>
          <a:prstGeom prst="rect">
            <a:avLst/>
          </a:prstGeom>
        </p:spPr>
        <p:txBody>
          <a:bodyPr anchor="t" rtlCol="false" tIns="0" lIns="0" bIns="0" rIns="0">
            <a:spAutoFit/>
          </a:bodyPr>
          <a:lstStyle/>
          <a:p>
            <a:pPr algn="l" rtl="true">
              <a:lnSpc>
                <a:spcPts val="5142"/>
              </a:lnSpc>
              <a:spcBef>
                <a:spcPct val="0"/>
              </a:spcBef>
            </a:pPr>
            <a:r>
              <a:rPr lang="en-US" sz="3673">
                <a:solidFill>
                  <a:srgbClr val="214184"/>
                </a:solidFill>
                <a:latin typeface="Tholoth"/>
                <a:ea typeface="Tholoth"/>
                <a:cs typeface="Tholoth"/>
                <a:sym typeface="Tholoth"/>
              </a:rPr>
              <a:t>Web App Backend, Wokwi Simulation</a:t>
            </a:r>
          </a:p>
        </p:txBody>
      </p:sp>
      <p:sp>
        <p:nvSpPr>
          <p:cNvPr name="TextBox 7" id="7"/>
          <p:cNvSpPr txBox="true"/>
          <p:nvPr/>
        </p:nvSpPr>
        <p:spPr>
          <a:xfrm rot="0">
            <a:off x="4563230" y="5482859"/>
            <a:ext cx="12924885" cy="697279"/>
          </a:xfrm>
          <a:prstGeom prst="rect">
            <a:avLst/>
          </a:prstGeom>
        </p:spPr>
        <p:txBody>
          <a:bodyPr anchor="t" rtlCol="false" tIns="0" lIns="0" bIns="0" rIns="0">
            <a:spAutoFit/>
          </a:bodyPr>
          <a:lstStyle/>
          <a:p>
            <a:pPr algn="l" rtl="true">
              <a:lnSpc>
                <a:spcPts val="5142"/>
              </a:lnSpc>
              <a:spcBef>
                <a:spcPct val="0"/>
              </a:spcBef>
            </a:pPr>
            <a:r>
              <a:rPr lang="en-US" sz="3673">
                <a:solidFill>
                  <a:srgbClr val="214184"/>
                </a:solidFill>
                <a:latin typeface="Tholoth"/>
                <a:ea typeface="Tholoth"/>
                <a:cs typeface="Tholoth"/>
                <a:sym typeface="Tholoth"/>
              </a:rPr>
              <a:t>Supabase Integration, REST API</a:t>
            </a:r>
            <a:r>
              <a:rPr lang="ar-EG" sz="3673">
                <a:solidFill>
                  <a:srgbClr val="214184"/>
                </a:solidFill>
                <a:latin typeface="Tholoth"/>
                <a:ea typeface="Tholoth"/>
                <a:cs typeface="Tholoth"/>
                <a:sym typeface="Tholoth"/>
                <a:rtl val="true"/>
              </a:rPr>
              <a:t> </a:t>
            </a:r>
          </a:p>
        </p:txBody>
      </p:sp>
      <p:sp>
        <p:nvSpPr>
          <p:cNvPr name="TextBox 8" id="8"/>
          <p:cNvSpPr txBox="true"/>
          <p:nvPr/>
        </p:nvSpPr>
        <p:spPr>
          <a:xfrm rot="0">
            <a:off x="5553615" y="6275388"/>
            <a:ext cx="12924885" cy="697279"/>
          </a:xfrm>
          <a:prstGeom prst="rect">
            <a:avLst/>
          </a:prstGeom>
        </p:spPr>
        <p:txBody>
          <a:bodyPr anchor="t" rtlCol="false" tIns="0" lIns="0" bIns="0" rIns="0">
            <a:spAutoFit/>
          </a:bodyPr>
          <a:lstStyle/>
          <a:p>
            <a:pPr algn="l" rtl="true">
              <a:lnSpc>
                <a:spcPts val="5142"/>
              </a:lnSpc>
              <a:spcBef>
                <a:spcPct val="0"/>
              </a:spcBef>
            </a:pPr>
            <a:r>
              <a:rPr lang="en-US" sz="3673">
                <a:solidFill>
                  <a:srgbClr val="214184"/>
                </a:solidFill>
                <a:latin typeface="Tholoth"/>
                <a:ea typeface="Tholoth"/>
                <a:cs typeface="Tholoth"/>
                <a:sym typeface="Tholoth"/>
              </a:rPr>
              <a:t>ESP32 Hardware, Executed Code</a:t>
            </a:r>
          </a:p>
        </p:txBody>
      </p:sp>
      <p:sp>
        <p:nvSpPr>
          <p:cNvPr name="Freeform 9" id="9"/>
          <p:cNvSpPr/>
          <p:nvPr/>
        </p:nvSpPr>
        <p:spPr>
          <a:xfrm flipH="false" flipV="false" rot="0">
            <a:off x="13421543" y="3193257"/>
            <a:ext cx="3837757" cy="6450012"/>
          </a:xfrm>
          <a:custGeom>
            <a:avLst/>
            <a:gdLst/>
            <a:ahLst/>
            <a:cxnLst/>
            <a:rect r="r" b="b" t="t" l="l"/>
            <a:pathLst>
              <a:path h="6450012" w="3837757">
                <a:moveTo>
                  <a:pt x="0" y="0"/>
                </a:moveTo>
                <a:lnTo>
                  <a:pt x="3837757" y="0"/>
                </a:lnTo>
                <a:lnTo>
                  <a:pt x="3837757" y="6450012"/>
                </a:lnTo>
                <a:lnTo>
                  <a:pt x="0" y="6450012"/>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236390" y="1085850"/>
            <a:ext cx="3757538" cy="649654"/>
          </a:xfrm>
          <a:prstGeom prst="rect">
            <a:avLst/>
          </a:prstGeom>
        </p:spPr>
        <p:txBody>
          <a:bodyPr anchor="t" rtlCol="false" tIns="0" lIns="0" bIns="0" rIns="0">
            <a:spAutoFit/>
          </a:bodyPr>
          <a:lstStyle/>
          <a:p>
            <a:pPr algn="l">
              <a:lnSpc>
                <a:spcPts val="5142"/>
              </a:lnSpc>
              <a:spcBef>
                <a:spcPct val="0"/>
              </a:spcBef>
            </a:pPr>
            <a:r>
              <a:rPr lang="en-US" b="true" sz="3673" u="sng">
                <a:solidFill>
                  <a:srgbClr val="51010C"/>
                </a:solidFill>
                <a:latin typeface="Arimo Bold"/>
                <a:ea typeface="Arimo Bold"/>
                <a:cs typeface="Arimo Bold"/>
                <a:sym typeface="Arimo Bold"/>
              </a:rPr>
              <a:t>Web Application </a:t>
            </a:r>
          </a:p>
        </p:txBody>
      </p:sp>
      <p:sp>
        <p:nvSpPr>
          <p:cNvPr name="TextBox 3" id="3"/>
          <p:cNvSpPr txBox="true"/>
          <p:nvPr/>
        </p:nvSpPr>
        <p:spPr>
          <a:xfrm rot="0">
            <a:off x="1236390" y="1809750"/>
            <a:ext cx="16230600" cy="7448550"/>
          </a:xfrm>
          <a:prstGeom prst="rect">
            <a:avLst/>
          </a:prstGeom>
        </p:spPr>
        <p:txBody>
          <a:bodyPr anchor="t" rtlCol="false" tIns="0" lIns="0" bIns="0" rIns="0">
            <a:spAutoFit/>
          </a:bodyPr>
          <a:lstStyle/>
          <a:p>
            <a:pPr algn="l" rtl="true">
              <a:lnSpc>
                <a:spcPts val="4200"/>
              </a:lnSpc>
            </a:pPr>
            <a:r>
              <a:rPr lang="en-US" sz="3000">
                <a:solidFill>
                  <a:srgbClr val="214184"/>
                </a:solidFill>
                <a:latin typeface="Helvetica World"/>
                <a:ea typeface="Helvetica World"/>
                <a:cs typeface="Helvetica World"/>
                <a:sym typeface="Helvetica World"/>
              </a:rPr>
              <a:t>This appli</a:t>
            </a:r>
            <a:r>
              <a:rPr lang="en-US" sz="3000">
                <a:solidFill>
                  <a:srgbClr val="214184"/>
                </a:solidFill>
                <a:latin typeface="Helvetica World"/>
                <a:ea typeface="Helvetica World"/>
                <a:cs typeface="Helvetica World"/>
                <a:sym typeface="Helvetica World"/>
              </a:rPr>
              <a:t>cation serves as the central platform for a smart home system, combining Internet of Things (IoT) and artificial intelligence technologies within a single interface. It allows users to easily monitor sensors and control security systems and smart devices, while ensuring speed and reliability</a:t>
            </a:r>
          </a:p>
          <a:p>
            <a:pPr algn="l" rtl="true">
              <a:lnSpc>
                <a:spcPts val="4200"/>
              </a:lnSpc>
            </a:pPr>
          </a:p>
          <a:p>
            <a:pPr algn="l" rtl="true">
              <a:lnSpc>
                <a:spcPts val="4200"/>
              </a:lnSpc>
              <a:spcBef>
                <a:spcPct val="0"/>
              </a:spcBef>
            </a:pPr>
            <a:r>
              <a:rPr lang="en-US" sz="3000">
                <a:solidFill>
                  <a:srgbClr val="214184"/>
                </a:solidFill>
                <a:latin typeface="Helvetica World"/>
                <a:ea typeface="Helvetica World"/>
                <a:cs typeface="Helvetica World"/>
                <a:sym typeface="Helvetica World"/>
              </a:rPr>
              <a:t>Th</a:t>
            </a:r>
            <a:r>
              <a:rPr lang="en-US" sz="3000">
                <a:solidFill>
                  <a:srgbClr val="214184"/>
                </a:solidFill>
                <a:latin typeface="Helvetica World"/>
                <a:ea typeface="Helvetica World"/>
                <a:cs typeface="Helvetica World"/>
                <a:sym typeface="Helvetica World"/>
              </a:rPr>
              <a:t>e system is built using an interactive web interface developed in React.js and HTML5, with a backend based on Python Flask and RESTful APIs. It relies on a Supabase (PostgreSQL) database for data management and supports instant connection to IoT devices via MQTT. It also features a real-time </a:t>
            </a:r>
            <a:r>
              <a:rPr lang="en-US" sz="3000">
                <a:solidFill>
                  <a:srgbClr val="214184"/>
                </a:solidFill>
                <a:latin typeface="Helvetica World"/>
                <a:ea typeface="Helvetica World"/>
                <a:cs typeface="Helvetica World"/>
                <a:sym typeface="Helvetica World"/>
              </a:rPr>
              <a:t>al</a:t>
            </a:r>
            <a:r>
              <a:rPr lang="en-US" sz="3000">
                <a:solidFill>
                  <a:srgbClr val="214184"/>
                </a:solidFill>
                <a:latin typeface="Helvetica World"/>
                <a:ea typeface="Helvetica World"/>
                <a:cs typeface="Helvetica World"/>
                <a:sym typeface="Helvetica World"/>
              </a:rPr>
              <a:t>ert system and a virtual assistant (chatbot) for user interactio</a:t>
            </a:r>
          </a:p>
          <a:p>
            <a:pPr algn="l" rtl="true">
              <a:lnSpc>
                <a:spcPts val="4200"/>
              </a:lnSpc>
              <a:spcBef>
                <a:spcPct val="0"/>
              </a:spcBef>
            </a:pPr>
          </a:p>
          <a:p>
            <a:pPr algn="l" rtl="true">
              <a:lnSpc>
                <a:spcPts val="4200"/>
              </a:lnSpc>
              <a:spcBef>
                <a:spcPct val="0"/>
              </a:spcBef>
            </a:pPr>
            <a:r>
              <a:rPr lang="en-US" sz="3000">
                <a:solidFill>
                  <a:srgbClr val="214184"/>
                </a:solidFill>
                <a:latin typeface="Helvetica World"/>
                <a:ea typeface="Helvetica World"/>
                <a:cs typeface="Helvetica World"/>
                <a:sym typeface="Helvetica World"/>
              </a:rPr>
              <a:t>The application is designed to be flexible and scalable, supporting a wide range of devices and systems. It offers a unified dashboard, a real-time notification system, data reports and analysis, and remote control capabilities, ensuring an integrated experience that combines ease of use and efficiency</a:t>
            </a:r>
          </a:p>
        </p:txBody>
      </p:sp>
      <p:pic>
        <p:nvPicPr>
          <p:cNvPr name="Picture 4" id="4"/>
          <p:cNvPicPr>
            <a:picLocks noChangeAspect="true"/>
          </p:cNvPicPr>
          <p:nvPr/>
        </p:nvPicPr>
        <p:blipFill>
          <a:blip r:embed="rId2">
            <a:alphaModFix amt="15000"/>
          </a:blip>
          <a:srcRect l="0" t="0" r="0" b="0"/>
          <a:stretch>
            <a:fillRect/>
          </a:stretch>
        </p:blipFill>
        <p:spPr>
          <a:xfrm flipH="false" flipV="false" rot="0">
            <a:off x="6691184" y="1028700"/>
            <a:ext cx="4905632" cy="8229600"/>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Freeform 2" id="2"/>
          <p:cNvSpPr/>
          <p:nvPr/>
        </p:nvSpPr>
        <p:spPr>
          <a:xfrm flipH="false" flipV="false" rot="0">
            <a:off x="11890733" y="1028700"/>
            <a:ext cx="5368567" cy="8229600"/>
          </a:xfrm>
          <a:custGeom>
            <a:avLst/>
            <a:gdLst/>
            <a:ahLst/>
            <a:cxnLst/>
            <a:rect r="r" b="b" t="t" l="l"/>
            <a:pathLst>
              <a:path h="8229600" w="5368567">
                <a:moveTo>
                  <a:pt x="0" y="0"/>
                </a:moveTo>
                <a:lnTo>
                  <a:pt x="5368567" y="0"/>
                </a:lnTo>
                <a:lnTo>
                  <a:pt x="5368567" y="8229600"/>
                </a:lnTo>
                <a:lnTo>
                  <a:pt x="0" y="8229600"/>
                </a:lnTo>
                <a:lnTo>
                  <a:pt x="0" y="0"/>
                </a:lnTo>
                <a:close/>
              </a:path>
            </a:pathLst>
          </a:custGeom>
          <a:blipFill>
            <a:blip r:embed="rId2"/>
            <a:stretch>
              <a:fillRect l="0" t="-1139" r="0" b="0"/>
            </a:stretch>
          </a:blipFill>
        </p:spPr>
      </p:sp>
      <p:sp>
        <p:nvSpPr>
          <p:cNvPr name="TextBox 3" id="3"/>
          <p:cNvSpPr txBox="true"/>
          <p:nvPr/>
        </p:nvSpPr>
        <p:spPr>
          <a:xfrm rot="0">
            <a:off x="1048494" y="971550"/>
            <a:ext cx="16210806" cy="8110538"/>
          </a:xfrm>
          <a:prstGeom prst="rect">
            <a:avLst/>
          </a:prstGeom>
        </p:spPr>
        <p:txBody>
          <a:bodyPr anchor="t" rtlCol="false" tIns="0" lIns="0" bIns="0" rIns="0">
            <a:spAutoFit/>
          </a:bodyPr>
          <a:lstStyle/>
          <a:p>
            <a:pPr algn="l">
              <a:lnSpc>
                <a:spcPts val="4200"/>
              </a:lnSpc>
            </a:pPr>
            <a:r>
              <a:rPr lang="en-US" sz="3000" b="true">
                <a:solidFill>
                  <a:srgbClr val="214184"/>
                </a:solidFill>
                <a:latin typeface="Helvetica World Bold"/>
                <a:ea typeface="Helvetica World Bold"/>
                <a:cs typeface="Helvetica World Bold"/>
                <a:sym typeface="Helvetica World Bold"/>
              </a:rPr>
              <a:t>Login and Registration Page</a:t>
            </a:r>
          </a:p>
          <a:p>
            <a:pPr algn="l">
              <a:lnSpc>
                <a:spcPts val="4200"/>
              </a:lnSpc>
            </a:pPr>
          </a:p>
          <a:p>
            <a:pPr algn="l">
              <a:lnSpc>
                <a:spcPts val="4200"/>
              </a:lnSpc>
            </a:pPr>
            <a:r>
              <a:rPr lang="en-US" sz="3000" b="true">
                <a:solidFill>
                  <a:srgbClr val="3C4449"/>
                </a:solidFill>
                <a:latin typeface="Helvetica World Bold"/>
                <a:ea typeface="Helvetica World Bold"/>
                <a:cs typeface="Helvetica World Bold"/>
                <a:sym typeface="Helvetica World Bold"/>
              </a:rPr>
              <a:t>HTML: </a:t>
            </a:r>
            <a:r>
              <a:rPr lang="en-US" sz="3000">
                <a:solidFill>
                  <a:srgbClr val="3C4449"/>
                </a:solidFill>
                <a:latin typeface="Helvetica World"/>
                <a:ea typeface="Helvetica World"/>
                <a:cs typeface="Helvetica World"/>
                <a:sym typeface="Helvetica World"/>
              </a:rPr>
              <a:t>The page contains two main tabs </a:t>
            </a:r>
          </a:p>
          <a:p>
            <a:pPr algn="l">
              <a:lnSpc>
                <a:spcPts val="4200"/>
              </a:lnSpc>
            </a:pPr>
            <a:r>
              <a:rPr lang="en-US" sz="3000">
                <a:solidFill>
                  <a:srgbClr val="3C4449"/>
                </a:solidFill>
                <a:latin typeface="Helvetica World"/>
                <a:ea typeface="Helvetica World"/>
                <a:cs typeface="Helvetica World"/>
                <a:sym typeface="Helvetica World"/>
              </a:rPr>
              <a:t>(Sign in / Create an Account), each tab displaying a custom form. </a:t>
            </a:r>
          </a:p>
          <a:p>
            <a:pPr algn="l">
              <a:lnSpc>
                <a:spcPts val="4200"/>
              </a:lnSpc>
            </a:pPr>
            <a:r>
              <a:rPr lang="en-US" sz="3000">
                <a:solidFill>
                  <a:srgbClr val="3C4449"/>
                </a:solidFill>
                <a:latin typeface="Helvetica World"/>
                <a:ea typeface="Helvetica World"/>
                <a:cs typeface="Helvetica World"/>
                <a:sym typeface="Helvetica World"/>
              </a:rPr>
              <a:t>The</a:t>
            </a:r>
            <a:r>
              <a:rPr lang="en-US" sz="3000">
                <a:solidFill>
                  <a:srgbClr val="3C4449"/>
                </a:solidFill>
                <a:latin typeface="Helvetica World"/>
                <a:ea typeface="Helvetica World"/>
                <a:cs typeface="Helvetica World"/>
                <a:sym typeface="Helvetica World"/>
              </a:rPr>
              <a:t> login form includes email and password fields, a password </a:t>
            </a:r>
          </a:p>
          <a:p>
            <a:pPr algn="l">
              <a:lnSpc>
                <a:spcPts val="4200"/>
              </a:lnSpc>
            </a:pPr>
            <a:r>
              <a:rPr lang="en-US" sz="3000">
                <a:solidFill>
                  <a:srgbClr val="3C4449"/>
                </a:solidFill>
                <a:latin typeface="Helvetica World"/>
                <a:ea typeface="Helvetica World"/>
                <a:cs typeface="Helvetica World"/>
                <a:sym typeface="Helvetica World"/>
              </a:rPr>
              <a:t>recovery option, and a Sign Up with Google button. </a:t>
            </a:r>
          </a:p>
          <a:p>
            <a:pPr algn="l">
              <a:lnSpc>
                <a:spcPts val="4200"/>
              </a:lnSpc>
            </a:pPr>
            <a:r>
              <a:rPr lang="en-US" sz="3000">
                <a:solidFill>
                  <a:srgbClr val="3C4449"/>
                </a:solidFill>
                <a:latin typeface="Helvetica World"/>
                <a:ea typeface="Helvetica World"/>
                <a:cs typeface="Helvetica World"/>
                <a:sym typeface="Helvetica World"/>
              </a:rPr>
              <a:t>The</a:t>
            </a:r>
            <a:r>
              <a:rPr lang="en-US" sz="3000">
                <a:solidFill>
                  <a:srgbClr val="3C4449"/>
                </a:solidFill>
                <a:latin typeface="Helvetica World"/>
                <a:ea typeface="Helvetica World"/>
                <a:cs typeface="Helvetica World"/>
                <a:sym typeface="Helvetica World"/>
              </a:rPr>
              <a:t> account creation fo</a:t>
            </a:r>
            <a:r>
              <a:rPr lang="en-US" sz="3000">
                <a:solidFill>
                  <a:srgbClr val="3C4449"/>
                </a:solidFill>
                <a:latin typeface="Helvetica World"/>
                <a:ea typeface="Helvetica World"/>
                <a:cs typeface="Helvetica World"/>
                <a:sym typeface="Helvetica World"/>
              </a:rPr>
              <a:t>rm provide</a:t>
            </a:r>
            <a:r>
              <a:rPr lang="en-US" sz="3000">
                <a:solidFill>
                  <a:srgbClr val="3C4449"/>
                </a:solidFill>
                <a:latin typeface="Helvetica World"/>
                <a:ea typeface="Helvetica World"/>
                <a:cs typeface="Helvetica World"/>
                <a:sym typeface="Helvetica World"/>
              </a:rPr>
              <a:t>s</a:t>
            </a:r>
            <a:r>
              <a:rPr lang="en-US" sz="3000">
                <a:solidFill>
                  <a:srgbClr val="3C4449"/>
                </a:solidFill>
                <a:latin typeface="Helvetica World"/>
                <a:ea typeface="Helvetica World"/>
                <a:cs typeface="Helvetica World"/>
                <a:sym typeface="Helvetica World"/>
              </a:rPr>
              <a:t> n</a:t>
            </a:r>
            <a:r>
              <a:rPr lang="en-US" sz="3000">
                <a:solidFill>
                  <a:srgbClr val="3C4449"/>
                </a:solidFill>
                <a:latin typeface="Helvetica World"/>
                <a:ea typeface="Helvetica World"/>
                <a:cs typeface="Helvetica World"/>
                <a:sym typeface="Helvetica World"/>
              </a:rPr>
              <a:t>ame, emai</a:t>
            </a:r>
            <a:r>
              <a:rPr lang="en-US" sz="3000">
                <a:solidFill>
                  <a:srgbClr val="3C4449"/>
                </a:solidFill>
                <a:latin typeface="Helvetica World"/>
                <a:ea typeface="Helvetica World"/>
                <a:cs typeface="Helvetica World"/>
                <a:sym typeface="Helvetica World"/>
              </a:rPr>
              <a:t>l,</a:t>
            </a:r>
            <a:r>
              <a:rPr lang="en-US" sz="3000">
                <a:solidFill>
                  <a:srgbClr val="3C4449"/>
                </a:solidFill>
                <a:latin typeface="Helvetica World"/>
                <a:ea typeface="Helvetica World"/>
                <a:cs typeface="Helvetica World"/>
                <a:sym typeface="Helvetica World"/>
              </a:rPr>
              <a:t> password, </a:t>
            </a:r>
          </a:p>
          <a:p>
            <a:pPr algn="l">
              <a:lnSpc>
                <a:spcPts val="4200"/>
              </a:lnSpc>
            </a:pPr>
            <a:r>
              <a:rPr lang="en-US" sz="3000">
                <a:solidFill>
                  <a:srgbClr val="3C4449"/>
                </a:solidFill>
                <a:latin typeface="Helvetica World"/>
                <a:ea typeface="Helvetica World"/>
                <a:cs typeface="Helvetica World"/>
                <a:sym typeface="Helvetica World"/>
              </a:rPr>
              <a:t>an</a:t>
            </a:r>
            <a:r>
              <a:rPr lang="en-US" sz="3000">
                <a:solidFill>
                  <a:srgbClr val="3C4449"/>
                </a:solidFill>
                <a:latin typeface="Helvetica World"/>
                <a:ea typeface="Helvetica World"/>
                <a:cs typeface="Helvetica World"/>
                <a:sym typeface="Helvetica World"/>
              </a:rPr>
              <a:t>d</a:t>
            </a:r>
            <a:r>
              <a:rPr lang="en-US" sz="3000">
                <a:solidFill>
                  <a:srgbClr val="3C4449"/>
                </a:solidFill>
                <a:latin typeface="Helvetica World"/>
                <a:ea typeface="Helvetica World"/>
                <a:cs typeface="Helvetica World"/>
                <a:sym typeface="Helvetica World"/>
              </a:rPr>
              <a:t> co</a:t>
            </a:r>
            <a:r>
              <a:rPr lang="en-US" sz="3000">
                <a:solidFill>
                  <a:srgbClr val="3C4449"/>
                </a:solidFill>
                <a:latin typeface="Helvetica World"/>
                <a:ea typeface="Helvetica World"/>
                <a:cs typeface="Helvetica World"/>
                <a:sym typeface="Helvetica World"/>
              </a:rPr>
              <a:t>n</a:t>
            </a:r>
            <a:r>
              <a:rPr lang="en-US" sz="3000">
                <a:solidFill>
                  <a:srgbClr val="3C4449"/>
                </a:solidFill>
                <a:latin typeface="Helvetica World"/>
                <a:ea typeface="Helvetica World"/>
                <a:cs typeface="Helvetica World"/>
                <a:sym typeface="Helvetica World"/>
              </a:rPr>
              <a:t>fi</a:t>
            </a:r>
            <a:r>
              <a:rPr lang="en-US" sz="3000">
                <a:solidFill>
                  <a:srgbClr val="3C4449"/>
                </a:solidFill>
                <a:latin typeface="Helvetica World"/>
                <a:ea typeface="Helvetica World"/>
                <a:cs typeface="Helvetica World"/>
                <a:sym typeface="Helvetica World"/>
              </a:rPr>
              <a:t>rmat</a:t>
            </a:r>
            <a:r>
              <a:rPr lang="en-US" sz="3000">
                <a:solidFill>
                  <a:srgbClr val="3C4449"/>
                </a:solidFill>
                <a:latin typeface="Helvetica World"/>
                <a:ea typeface="Helvetica World"/>
                <a:cs typeface="Helvetica World"/>
                <a:sym typeface="Helvetica World"/>
              </a:rPr>
              <a:t>i</a:t>
            </a:r>
            <a:r>
              <a:rPr lang="en-US" sz="3000">
                <a:solidFill>
                  <a:srgbClr val="3C4449"/>
                </a:solidFill>
                <a:latin typeface="Helvetica World"/>
                <a:ea typeface="Helvetica World"/>
                <a:cs typeface="Helvetica World"/>
                <a:sym typeface="Helvetica World"/>
              </a:rPr>
              <a:t>on</a:t>
            </a:r>
            <a:r>
              <a:rPr lang="en-US" sz="3000">
                <a:solidFill>
                  <a:srgbClr val="3C4449"/>
                </a:solidFill>
                <a:latin typeface="Helvetica World"/>
                <a:ea typeface="Helvetica World"/>
                <a:cs typeface="Helvetica World"/>
                <a:sym typeface="Helvetica World"/>
              </a:rPr>
              <a:t> fields.</a:t>
            </a:r>
          </a:p>
          <a:p>
            <a:pPr algn="l">
              <a:lnSpc>
                <a:spcPts val="4200"/>
              </a:lnSpc>
            </a:pPr>
          </a:p>
          <a:p>
            <a:pPr algn="l" rtl="true">
              <a:lnSpc>
                <a:spcPts val="4200"/>
              </a:lnSpc>
            </a:pPr>
            <a:r>
              <a:rPr lang="en-US" b="true" sz="3000">
                <a:solidFill>
                  <a:srgbClr val="3C4449"/>
                </a:solidFill>
                <a:latin typeface="Helvetica World Bold"/>
                <a:ea typeface="Helvetica World Bold"/>
                <a:cs typeface="Helvetica World Bold"/>
                <a:sym typeface="Helvetica World Bold"/>
              </a:rPr>
              <a:t>JavaScript: </a:t>
            </a:r>
            <a:r>
              <a:rPr lang="en-US" sz="3000">
                <a:solidFill>
                  <a:srgbClr val="3C4449"/>
                </a:solidFill>
                <a:latin typeface="Helvetica World"/>
                <a:ea typeface="Helvetica World"/>
                <a:cs typeface="Helvetica World"/>
                <a:sym typeface="Helvetica World"/>
              </a:rPr>
              <a:t>The cod</a:t>
            </a:r>
            <a:r>
              <a:rPr lang="en-US" sz="3000">
                <a:solidFill>
                  <a:srgbClr val="3C4449"/>
                </a:solidFill>
                <a:latin typeface="Helvetica World"/>
                <a:ea typeface="Helvetica World"/>
                <a:cs typeface="Helvetica World"/>
                <a:sym typeface="Helvetica World"/>
              </a:rPr>
              <a:t>e controls</a:t>
            </a:r>
            <a:r>
              <a:rPr lang="en-US" sz="3000">
                <a:solidFill>
                  <a:srgbClr val="3C4449"/>
                </a:solidFill>
                <a:latin typeface="Helvetica World"/>
                <a:ea typeface="Helvetica World"/>
                <a:cs typeface="Helvetica World"/>
                <a:sym typeface="Helvetica World"/>
              </a:rPr>
              <a:t> t</a:t>
            </a:r>
            <a:r>
              <a:rPr lang="en-US" sz="3000">
                <a:solidFill>
                  <a:srgbClr val="3C4449"/>
                </a:solidFill>
                <a:latin typeface="Helvetica World"/>
                <a:ea typeface="Helvetica World"/>
                <a:cs typeface="Helvetica World"/>
                <a:sym typeface="Helvetica World"/>
              </a:rPr>
              <a:t>he tabs to </a:t>
            </a:r>
            <a:r>
              <a:rPr lang="en-US" sz="3000">
                <a:solidFill>
                  <a:srgbClr val="3C4449"/>
                </a:solidFill>
                <a:latin typeface="Helvetica World"/>
                <a:ea typeface="Helvetica World"/>
                <a:cs typeface="Helvetica World"/>
                <a:sym typeface="Helvetica World"/>
              </a:rPr>
              <a:t>switch between forms</a:t>
            </a:r>
          </a:p>
          <a:p>
            <a:pPr algn="l" rtl="true">
              <a:lnSpc>
                <a:spcPts val="4200"/>
              </a:lnSpc>
            </a:pPr>
            <a:r>
              <a:rPr lang="en-US" sz="3000">
                <a:solidFill>
                  <a:srgbClr val="3C4449"/>
                </a:solidFill>
                <a:latin typeface="Helvetica World"/>
                <a:ea typeface="Helvetica World"/>
                <a:cs typeface="Helvetica World"/>
                <a:sym typeface="Helvetica World"/>
              </a:rPr>
              <a:t>It sends login dat</a:t>
            </a:r>
            <a:r>
              <a:rPr lang="en-US" sz="3000">
                <a:solidFill>
                  <a:srgbClr val="3C4449"/>
                </a:solidFill>
                <a:latin typeface="Helvetica World"/>
                <a:ea typeface="Helvetica World"/>
                <a:cs typeface="Helvetica World"/>
                <a:sym typeface="Helvetica World"/>
              </a:rPr>
              <a:t>a t</a:t>
            </a:r>
            <a:r>
              <a:rPr lang="en-US" sz="3000">
                <a:solidFill>
                  <a:srgbClr val="3C4449"/>
                </a:solidFill>
                <a:latin typeface="Helvetica World"/>
                <a:ea typeface="Helvetica World"/>
                <a:cs typeface="Helvetica World"/>
                <a:sym typeface="Helvetica World"/>
              </a:rPr>
              <a:t>o </a:t>
            </a:r>
            <a:r>
              <a:rPr lang="en-US" sz="3000">
                <a:solidFill>
                  <a:srgbClr val="3C4449"/>
                </a:solidFill>
                <a:latin typeface="Helvetica World"/>
                <a:ea typeface="Helvetica World"/>
                <a:cs typeface="Helvetica World"/>
                <a:sym typeface="Helvetica World"/>
              </a:rPr>
              <a:t>the server for verification, saves the session</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token, and</a:t>
            </a:r>
            <a:r>
              <a:rPr lang="en-US" sz="3000">
                <a:solidFill>
                  <a:srgbClr val="3C4449"/>
                </a:solidFill>
                <a:latin typeface="Helvetica World"/>
                <a:ea typeface="Helvetica World"/>
                <a:cs typeface="Helvetica World"/>
                <a:sym typeface="Helvetica World"/>
              </a:rPr>
              <a:t> redirects</a:t>
            </a:r>
            <a:r>
              <a:rPr lang="en-US" sz="3000">
                <a:solidFill>
                  <a:srgbClr val="3C4449"/>
                </a:solidFill>
                <a:latin typeface="Helvetica World"/>
                <a:ea typeface="Helvetica World"/>
                <a:cs typeface="Helvetica World"/>
                <a:sym typeface="Helvetica World"/>
              </a:rPr>
              <a:t> the us</a:t>
            </a:r>
            <a:r>
              <a:rPr lang="en-US" sz="3000">
                <a:solidFill>
                  <a:srgbClr val="3C4449"/>
                </a:solidFill>
                <a:latin typeface="Helvetica World"/>
                <a:ea typeface="Helvetica World"/>
                <a:cs typeface="Helvetica World"/>
                <a:sym typeface="Helvetica World"/>
              </a:rPr>
              <a:t>er to</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the</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control panel if successful. It</a:t>
            </a:r>
            <a:r>
              <a:rPr lang="ar-EG" sz="3000">
                <a:solidFill>
                  <a:srgbClr val="3C4449"/>
                </a:solidFill>
                <a:latin typeface="Helvetica World"/>
                <a:ea typeface="Helvetica World"/>
                <a:cs typeface="Helvetica World"/>
                <a:sym typeface="Helvetica World"/>
                <a:rtl val="true"/>
              </a:rPr>
              <a:t> </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also handles</a:t>
            </a:r>
            <a:r>
              <a:rPr lang="en-US" sz="3000">
                <a:solidFill>
                  <a:srgbClr val="3C4449"/>
                </a:solidFill>
                <a:latin typeface="Helvetica World"/>
                <a:ea typeface="Helvetica World"/>
                <a:cs typeface="Helvetica World"/>
                <a:sym typeface="Helvetica World"/>
              </a:rPr>
              <a:t> acco</a:t>
            </a:r>
            <a:r>
              <a:rPr lang="en-US" sz="3000">
                <a:solidFill>
                  <a:srgbClr val="3C4449"/>
                </a:solidFill>
                <a:latin typeface="Helvetica World"/>
                <a:ea typeface="Helvetica World"/>
                <a:cs typeface="Helvetica World"/>
                <a:sym typeface="Helvetica World"/>
              </a:rPr>
              <a:t>unt creation</a:t>
            </a:r>
            <a:r>
              <a:rPr lang="en-US" sz="3000">
                <a:solidFill>
                  <a:srgbClr val="3C4449"/>
                </a:solidFill>
                <a:latin typeface="Helvetica World"/>
                <a:ea typeface="Helvetica World"/>
                <a:cs typeface="Helvetica World"/>
                <a:sym typeface="Helvetica World"/>
              </a:rPr>
              <a:t> by v</a:t>
            </a:r>
            <a:r>
              <a:rPr lang="en-US" sz="3000">
                <a:solidFill>
                  <a:srgbClr val="3C4449"/>
                </a:solidFill>
                <a:latin typeface="Helvetica World"/>
                <a:ea typeface="Helvetica World"/>
                <a:cs typeface="Helvetica World"/>
                <a:sym typeface="Helvetica World"/>
              </a:rPr>
              <a:t>erifying that passwords match</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sending and saving th</a:t>
            </a:r>
            <a:r>
              <a:rPr lang="en-US" sz="3000">
                <a:solidFill>
                  <a:srgbClr val="3C4449"/>
                </a:solidFill>
                <a:latin typeface="Helvetica World"/>
                <a:ea typeface="Helvetica World"/>
                <a:cs typeface="Helvetica World"/>
                <a:sym typeface="Helvetica World"/>
              </a:rPr>
              <a:t>e data,</a:t>
            </a:r>
            <a:r>
              <a:rPr lang="en-US" sz="3000">
                <a:solidFill>
                  <a:srgbClr val="3C4449"/>
                </a:solidFill>
                <a:latin typeface="Helvetica World"/>
                <a:ea typeface="Helvetica World"/>
                <a:cs typeface="Helvetica World"/>
                <a:sym typeface="Helvetica World"/>
              </a:rPr>
              <a:t> displaying</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interactive messages to</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the user, and confirming </a:t>
            </a:r>
            <a:r>
              <a:rPr lang="en-US" sz="3000">
                <a:solidFill>
                  <a:srgbClr val="3C4449"/>
                </a:solidFill>
                <a:latin typeface="Helvetica World"/>
                <a:ea typeface="Helvetica World"/>
                <a:cs typeface="Helvetica World"/>
                <a:sym typeface="Helvetica World"/>
              </a:rPr>
              <a:t>an ac</a:t>
            </a:r>
            <a:r>
              <a:rPr lang="en-US" sz="3000">
                <a:solidFill>
                  <a:srgbClr val="3C4449"/>
                </a:solidFill>
                <a:latin typeface="Helvetica World"/>
                <a:ea typeface="Helvetica World"/>
                <a:cs typeface="Helvetica World"/>
                <a:sym typeface="Helvetica World"/>
              </a:rPr>
              <a:t>t</a:t>
            </a:r>
            <a:r>
              <a:rPr lang="en-US" sz="3000">
                <a:solidFill>
                  <a:srgbClr val="3C4449"/>
                </a:solidFill>
                <a:latin typeface="Helvetica World"/>
                <a:ea typeface="Helvetica World"/>
                <a:cs typeface="Helvetica World"/>
                <a:sym typeface="Helvetica World"/>
              </a:rPr>
              <a:t>ive sessi</a:t>
            </a:r>
            <a:r>
              <a:rPr lang="en-US" sz="3000">
                <a:solidFill>
                  <a:srgbClr val="3C4449"/>
                </a:solidFill>
                <a:latin typeface="Helvetica World"/>
                <a:ea typeface="Helvetica World"/>
                <a:cs typeface="Helvetica World"/>
                <a:sym typeface="Helvetica World"/>
              </a:rPr>
              <a:t>o</a:t>
            </a:r>
            <a:r>
              <a:rPr lang="en-US" sz="3000">
                <a:solidFill>
                  <a:srgbClr val="3C4449"/>
                </a:solidFill>
                <a:latin typeface="Helvetica World"/>
                <a:ea typeface="Helvetica World"/>
                <a:cs typeface="Helvetica World"/>
                <a:sym typeface="Helvetica World"/>
              </a:rPr>
              <a:t>n </a:t>
            </a:r>
            <a:r>
              <a:rPr lang="en-US" sz="3000">
                <a:solidFill>
                  <a:srgbClr val="3C4449"/>
                </a:solidFill>
                <a:latin typeface="Helvetica World"/>
                <a:ea typeface="Helvetica World"/>
                <a:cs typeface="Helvetica World"/>
                <a:sym typeface="Helvetica World"/>
              </a:rPr>
              <a:t>when the page loads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48494" y="923925"/>
            <a:ext cx="16210806" cy="8686800"/>
          </a:xfrm>
          <a:prstGeom prst="rect">
            <a:avLst/>
          </a:prstGeom>
        </p:spPr>
        <p:txBody>
          <a:bodyPr anchor="t" rtlCol="false" tIns="0" lIns="0" bIns="0" rIns="0">
            <a:spAutoFit/>
          </a:bodyPr>
          <a:lstStyle/>
          <a:p>
            <a:pPr algn="l">
              <a:lnSpc>
                <a:spcPts val="4200"/>
              </a:lnSpc>
            </a:pPr>
            <a:r>
              <a:rPr lang="en-US" sz="3000" b="true">
                <a:solidFill>
                  <a:srgbClr val="214184"/>
                </a:solidFill>
                <a:latin typeface="Helvetica World Bold"/>
                <a:ea typeface="Helvetica World Bold"/>
                <a:cs typeface="Helvetica World Bold"/>
                <a:sym typeface="Helvetica World Bold"/>
              </a:rPr>
              <a:t>Dashboard Page</a:t>
            </a:r>
          </a:p>
          <a:p>
            <a:pPr algn="l">
              <a:lnSpc>
                <a:spcPts val="4200"/>
              </a:lnSpc>
            </a:pPr>
          </a:p>
          <a:p>
            <a:pPr algn="l">
              <a:lnSpc>
                <a:spcPts val="4200"/>
              </a:lnSpc>
            </a:pPr>
            <a:r>
              <a:rPr lang="en-US" sz="3000" b="true">
                <a:solidFill>
                  <a:srgbClr val="3C4449"/>
                </a:solidFill>
                <a:latin typeface="Helvetica World Bold"/>
                <a:ea typeface="Helvetica World Bold"/>
                <a:cs typeface="Helvetica World Bold"/>
                <a:sym typeface="Helvetica World Bold"/>
              </a:rPr>
              <a:t>HTML → The page is divided into two main parts:</a:t>
            </a:r>
          </a:p>
          <a:p>
            <a:pPr algn="l">
              <a:lnSpc>
                <a:spcPts val="4200"/>
              </a:lnSpc>
            </a:pP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 sidebar containing a welcome page,</a:t>
            </a:r>
            <a:r>
              <a:rPr lang="en-US" sz="3000">
                <a:solidFill>
                  <a:srgbClr val="3C4449"/>
                </a:solidFill>
                <a:latin typeface="Helvetica World"/>
                <a:ea typeface="Helvetica World"/>
                <a:cs typeface="Helvetica World"/>
                <a:sym typeface="Helvetica World"/>
              </a:rPr>
              <a:t> links for navigating between pages (My Home, Control, Alerts, History, Settings), an alert counter, a button to toggle Dark Mode, and a logout button.</a:t>
            </a:r>
          </a:p>
          <a:p>
            <a:pPr algn="l">
              <a:lnSpc>
                <a:spcPts val="4200"/>
              </a:lnSpc>
            </a:pPr>
            <a:r>
              <a:rPr lang="en-US" sz="3000">
                <a:solidFill>
                  <a:srgbClr val="3C4449"/>
                </a:solidFill>
                <a:latin typeface="Helvetica World"/>
                <a:ea typeface="Helvetica World"/>
                <a:cs typeface="Helvetica World"/>
                <a:sym typeface="Helvetica World"/>
              </a:rPr>
              <a:t>The main content displays the sensor panel in the form of cards (Temperature, Humidity, Gas, Motion, Current, Door, Lighting), with quick statistics such as uptime, data count, and security status.</a:t>
            </a:r>
          </a:p>
          <a:p>
            <a:pPr algn="l">
              <a:lnSpc>
                <a:spcPts val="4200"/>
              </a:lnSpc>
            </a:pPr>
            <a:r>
              <a:rPr lang="en-US" b="true" sz="3000">
                <a:solidFill>
                  <a:srgbClr val="3C4449"/>
                </a:solidFill>
                <a:latin typeface="Helvetica World Bold"/>
                <a:ea typeface="Helvetica World Bold"/>
                <a:cs typeface="Helvetica World Bold"/>
                <a:sym typeface="Helvetica World Bold"/>
              </a:rPr>
              <a:t>JavaScript → The cod</a:t>
            </a:r>
            <a:r>
              <a:rPr lang="en-US" b="true" sz="3000">
                <a:solidFill>
                  <a:srgbClr val="3C4449"/>
                </a:solidFill>
                <a:latin typeface="Helvetica World Bold"/>
                <a:ea typeface="Helvetica World Bold"/>
                <a:cs typeface="Helvetica World Bold"/>
                <a:sym typeface="Helvetica World Bold"/>
              </a:rPr>
              <a:t>e is</a:t>
            </a:r>
            <a:r>
              <a:rPr lang="en-US" b="true" sz="3000">
                <a:solidFill>
                  <a:srgbClr val="3C4449"/>
                </a:solidFill>
                <a:latin typeface="Helvetica World Bold"/>
                <a:ea typeface="Helvetica World Bold"/>
                <a:cs typeface="Helvetica World Bold"/>
                <a:sym typeface="Helvetica World Bold"/>
              </a:rPr>
              <a:t> r</a:t>
            </a:r>
            <a:r>
              <a:rPr lang="en-US" b="true" sz="3000">
                <a:solidFill>
                  <a:srgbClr val="3C4449"/>
                </a:solidFill>
                <a:latin typeface="Helvetica World Bold"/>
                <a:ea typeface="Helvetica World Bold"/>
                <a:cs typeface="Helvetica World Bold"/>
                <a:sym typeface="Helvetica World Bold"/>
              </a:rPr>
              <a:t>espon</a:t>
            </a:r>
            <a:r>
              <a:rPr lang="en-US" b="true" sz="3000">
                <a:solidFill>
                  <a:srgbClr val="3C4449"/>
                </a:solidFill>
                <a:latin typeface="Helvetica World Bold"/>
                <a:ea typeface="Helvetica World Bold"/>
                <a:cs typeface="Helvetica World Bold"/>
                <a:sym typeface="Helvetica World Bold"/>
              </a:rPr>
              <a:t>sible for:</a:t>
            </a:r>
          </a:p>
          <a:p>
            <a:pPr algn="l">
              <a:lnSpc>
                <a:spcPts val="4200"/>
              </a:lnSpc>
            </a:pPr>
            <a:r>
              <a:rPr lang="en-US" sz="3000">
                <a:solidFill>
                  <a:srgbClr val="3C4449"/>
                </a:solidFill>
                <a:latin typeface="Helvetica World"/>
                <a:ea typeface="Helvetica World"/>
                <a:cs typeface="Helvetica World"/>
                <a:sym typeface="Helvetica World"/>
              </a:rPr>
              <a:t>Ma</a:t>
            </a:r>
            <a:r>
              <a:rPr lang="en-US" sz="3000">
                <a:solidFill>
                  <a:srgbClr val="3C4449"/>
                </a:solidFill>
                <a:latin typeface="Helvetica World"/>
                <a:ea typeface="Helvetica World"/>
                <a:cs typeface="Helvetica World"/>
                <a:sym typeface="Helvetica World"/>
              </a:rPr>
              <a:t>naging page navig</a:t>
            </a:r>
            <a:r>
              <a:rPr lang="en-US" sz="3000">
                <a:solidFill>
                  <a:srgbClr val="3C4449"/>
                </a:solidFill>
                <a:latin typeface="Helvetica World"/>
                <a:ea typeface="Helvetica World"/>
                <a:cs typeface="Helvetica World"/>
                <a:sym typeface="Helvetica World"/>
              </a:rPr>
              <a:t>ati</a:t>
            </a:r>
            <a:r>
              <a:rPr lang="en-US" sz="3000">
                <a:solidFill>
                  <a:srgbClr val="3C4449"/>
                </a:solidFill>
                <a:latin typeface="Helvetica World"/>
                <a:ea typeface="Helvetica World"/>
                <a:cs typeface="Helvetica World"/>
                <a:sym typeface="Helvetica World"/>
              </a:rPr>
              <a:t>on and updating active elements.</a:t>
            </a:r>
          </a:p>
          <a:p>
            <a:pPr algn="l">
              <a:lnSpc>
                <a:spcPts val="4200"/>
              </a:lnSpc>
              <a:spcBef>
                <a:spcPct val="0"/>
              </a:spcBef>
            </a:pPr>
            <a:r>
              <a:rPr lang="en-US" sz="3000">
                <a:solidFill>
                  <a:srgbClr val="3C4449"/>
                </a:solidFill>
                <a:latin typeface="Helvetica World"/>
                <a:ea typeface="Helvetica World"/>
                <a:cs typeface="Helvetica World"/>
                <a:sym typeface="Helvetica World"/>
              </a:rPr>
              <a:t>Controlling light/dark mode and</a:t>
            </a:r>
            <a:r>
              <a:rPr lang="en-US" sz="3000">
                <a:solidFill>
                  <a:srgbClr val="3C4449"/>
                </a:solidFill>
                <a:latin typeface="Helvetica World"/>
                <a:ea typeface="Helvetica World"/>
                <a:cs typeface="Helvetica World"/>
                <a:sym typeface="Helvetica World"/>
              </a:rPr>
              <a:t> storing preferenc</a:t>
            </a:r>
            <a:r>
              <a:rPr lang="en-US" sz="3000">
                <a:solidFill>
                  <a:srgbClr val="3C4449"/>
                </a:solidFill>
                <a:latin typeface="Helvetica World"/>
                <a:ea typeface="Helvetica World"/>
                <a:cs typeface="Helvetica World"/>
                <a:sym typeface="Helvetica World"/>
              </a:rPr>
              <a:t>es</a:t>
            </a:r>
            <a:r>
              <a:rPr lang="en-US" sz="3000">
                <a:solidFill>
                  <a:srgbClr val="3C4449"/>
                </a:solidFill>
                <a:latin typeface="Helvetica World"/>
                <a:ea typeface="Helvetica World"/>
                <a:cs typeface="Helvetica World"/>
                <a:sym typeface="Helvetica World"/>
              </a:rPr>
              <a:t> locally.</a:t>
            </a:r>
          </a:p>
          <a:p>
            <a:pPr algn="l">
              <a:lnSpc>
                <a:spcPts val="4200"/>
              </a:lnSpc>
              <a:spcBef>
                <a:spcPct val="0"/>
              </a:spcBef>
            </a:pPr>
            <a:r>
              <a:rPr lang="en-US" sz="3000">
                <a:solidFill>
                  <a:srgbClr val="3C4449"/>
                </a:solidFill>
                <a:latin typeface="Helvetica World"/>
                <a:ea typeface="Helvetica World"/>
                <a:cs typeface="Helvetica World"/>
                <a:sym typeface="Helvetica World"/>
              </a:rPr>
              <a:t>Implementing log</a:t>
            </a:r>
            <a:r>
              <a:rPr lang="en-US" sz="3000">
                <a:solidFill>
                  <a:srgbClr val="3C4449"/>
                </a:solidFill>
                <a:latin typeface="Helvetica World"/>
                <a:ea typeface="Helvetica World"/>
                <a:cs typeface="Helvetica World"/>
                <a:sym typeface="Helvetica World"/>
              </a:rPr>
              <a:t>o</a:t>
            </a:r>
            <a:r>
              <a:rPr lang="en-US" sz="3000">
                <a:solidFill>
                  <a:srgbClr val="3C4449"/>
                </a:solidFill>
                <a:latin typeface="Helvetica World"/>
                <a:ea typeface="Helvetica World"/>
                <a:cs typeface="Helvetica World"/>
                <a:sym typeface="Helvetica World"/>
              </a:rPr>
              <a:t>ut by clearing</a:t>
            </a:r>
            <a:r>
              <a:rPr lang="en-US" sz="3000">
                <a:solidFill>
                  <a:srgbClr val="3C4449"/>
                </a:solidFill>
                <a:latin typeface="Helvetica World"/>
                <a:ea typeface="Helvetica World"/>
                <a:cs typeface="Helvetica World"/>
                <a:sym typeface="Helvetica World"/>
              </a:rPr>
              <a:t> s</a:t>
            </a:r>
            <a:r>
              <a:rPr lang="en-US" sz="3000">
                <a:solidFill>
                  <a:srgbClr val="3C4449"/>
                </a:solidFill>
                <a:latin typeface="Helvetica World"/>
                <a:ea typeface="Helvetica World"/>
                <a:cs typeface="Helvetica World"/>
                <a:sym typeface="Helvetica World"/>
              </a:rPr>
              <a:t>ession data.</a:t>
            </a:r>
          </a:p>
          <a:p>
            <a:pPr algn="l">
              <a:lnSpc>
                <a:spcPts val="4200"/>
              </a:lnSpc>
              <a:spcBef>
                <a:spcPct val="0"/>
              </a:spcBef>
            </a:pPr>
            <a:r>
              <a:rPr lang="en-US" sz="3000">
                <a:solidFill>
                  <a:srgbClr val="3C4449"/>
                </a:solidFill>
                <a:latin typeface="Helvetica World"/>
                <a:ea typeface="Helvetica World"/>
                <a:cs typeface="Helvetica World"/>
                <a:sym typeface="Helvetica World"/>
              </a:rPr>
              <a:t>Fetching sensor data from the API every 5 seconds and updating cards in</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real time (values, status, refresh time).</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Checking for a session token upon page load and redirecting the user to the login page</a:t>
            </a:r>
            <a:r>
              <a:rPr lang="en-US" b="true" sz="3000">
                <a:solidFill>
                  <a:srgbClr val="3C4449"/>
                </a:solidFill>
                <a:latin typeface="Helvetica World Bold"/>
                <a:ea typeface="Helvetica World Bold"/>
                <a:cs typeface="Helvetica World Bold"/>
                <a:sym typeface="Helvetica World Bold"/>
              </a:rPr>
              <a:t> </a:t>
            </a:r>
            <a:r>
              <a:rPr lang="en-US" sz="3000">
                <a:solidFill>
                  <a:srgbClr val="3C4449"/>
                </a:solidFill>
                <a:latin typeface="Helvetica World"/>
                <a:ea typeface="Helvetica World"/>
                <a:cs typeface="Helvetica World"/>
                <a:sym typeface="Helvetica World"/>
              </a:rPr>
              <a:t>if they are not logged in</a:t>
            </a:r>
          </a:p>
        </p:txBody>
      </p:sp>
      <p:sp>
        <p:nvSpPr>
          <p:cNvPr name="Freeform 3" id="3"/>
          <p:cNvSpPr/>
          <p:nvPr/>
        </p:nvSpPr>
        <p:spPr>
          <a:xfrm flipH="false" flipV="false" rot="0">
            <a:off x="11014091" y="4692410"/>
            <a:ext cx="6078120" cy="2896131"/>
          </a:xfrm>
          <a:custGeom>
            <a:avLst/>
            <a:gdLst/>
            <a:ahLst/>
            <a:cxnLst/>
            <a:rect r="r" b="b" t="t" l="l"/>
            <a:pathLst>
              <a:path h="2896131" w="6078120">
                <a:moveTo>
                  <a:pt x="0" y="0"/>
                </a:moveTo>
                <a:lnTo>
                  <a:pt x="6078120" y="0"/>
                </a:lnTo>
                <a:lnTo>
                  <a:pt x="6078120" y="2896131"/>
                </a:lnTo>
                <a:lnTo>
                  <a:pt x="0" y="2896131"/>
                </a:lnTo>
                <a:lnTo>
                  <a:pt x="0" y="0"/>
                </a:lnTo>
                <a:close/>
              </a:path>
            </a:pathLst>
          </a:custGeom>
          <a:blipFill>
            <a:blip r:embed="rId2"/>
            <a:stretch>
              <a:fillRect l="0" t="-17265"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971550"/>
            <a:ext cx="16210806" cy="8686800"/>
          </a:xfrm>
          <a:prstGeom prst="rect">
            <a:avLst/>
          </a:prstGeom>
        </p:spPr>
        <p:txBody>
          <a:bodyPr anchor="t" rtlCol="false" tIns="0" lIns="0" bIns="0" rIns="0">
            <a:spAutoFit/>
          </a:bodyPr>
          <a:lstStyle/>
          <a:p>
            <a:pPr algn="l">
              <a:lnSpc>
                <a:spcPts val="4200"/>
              </a:lnSpc>
            </a:pPr>
            <a:r>
              <a:rPr lang="en-US" sz="3000" b="true">
                <a:solidFill>
                  <a:srgbClr val="214184"/>
                </a:solidFill>
                <a:latin typeface="Helvetica World Bold"/>
                <a:ea typeface="Helvetica World Bold"/>
                <a:cs typeface="Helvetica World Bold"/>
                <a:sym typeface="Helvetica World Bold"/>
              </a:rPr>
              <a:t>Control Page</a:t>
            </a:r>
          </a:p>
          <a:p>
            <a:pPr algn="l">
              <a:lnSpc>
                <a:spcPts val="4200"/>
              </a:lnSpc>
            </a:pPr>
          </a:p>
          <a:p>
            <a:pPr algn="l">
              <a:lnSpc>
                <a:spcPts val="4200"/>
              </a:lnSpc>
            </a:pPr>
            <a:r>
              <a:rPr lang="en-US" sz="3000" b="true">
                <a:solidFill>
                  <a:srgbClr val="3C4449"/>
                </a:solidFill>
                <a:latin typeface="Helvetica World Bold"/>
                <a:ea typeface="Helvetica World Bold"/>
                <a:cs typeface="Helvetica World Bold"/>
                <a:sym typeface="Helvetica World Bold"/>
              </a:rPr>
              <a:t>HTML:</a:t>
            </a:r>
          </a:p>
          <a:p>
            <a:pPr algn="l">
              <a:lnSpc>
                <a:spcPts val="4200"/>
              </a:lnSpc>
            </a:pPr>
            <a:r>
              <a:rPr lang="en-US" sz="3000">
                <a:solidFill>
                  <a:srgbClr val="3C4449"/>
                </a:solidFill>
                <a:latin typeface="Helvetica World"/>
                <a:ea typeface="Helvetica World"/>
                <a:cs typeface="Helvetica World"/>
                <a:sym typeface="Helvetica World"/>
              </a:rPr>
              <a:t>S</a:t>
            </a:r>
            <a:r>
              <a:rPr lang="en-US" sz="3000">
                <a:solidFill>
                  <a:srgbClr val="3C4449"/>
                </a:solidFill>
                <a:latin typeface="Helvetica World"/>
                <a:ea typeface="Helvetica World"/>
                <a:cs typeface="Helvetica World"/>
                <a:sym typeface="Helvetica World"/>
              </a:rPr>
              <a:t>idebar:</a:t>
            </a:r>
            <a:r>
              <a:rPr lang="en-US" sz="3000">
                <a:solidFill>
                  <a:srgbClr val="3C4449"/>
                </a:solidFill>
                <a:latin typeface="Helvetica World"/>
                <a:ea typeface="Helvetica World"/>
                <a:cs typeface="Helvetica World"/>
                <a:sym typeface="Helvetica World"/>
              </a:rPr>
              <a:t> Navigation between pages (Home, Control, Alerts, History) + Notifications + Theme Selection (Light/Dark) + Logout and Return to Dashboard Buttons.</a:t>
            </a:r>
          </a:p>
          <a:p>
            <a:pPr algn="l">
              <a:lnSpc>
                <a:spcPts val="4200"/>
              </a:lnSpc>
            </a:pPr>
            <a:r>
              <a:rPr lang="en-US" sz="3000" b="true">
                <a:solidFill>
                  <a:srgbClr val="3C4449"/>
                </a:solidFill>
                <a:latin typeface="Helvetica World Bold"/>
                <a:ea typeface="Helvetica World Bold"/>
                <a:cs typeface="Helvetica World Bold"/>
                <a:sym typeface="Helvetica World Bold"/>
              </a:rPr>
              <a:t>Main Content:</a:t>
            </a:r>
          </a:p>
          <a:p>
            <a:pPr algn="l">
              <a:lnSpc>
                <a:spcPts val="4200"/>
              </a:lnSpc>
            </a:pPr>
            <a:r>
              <a:rPr lang="en-US" sz="3000">
                <a:solidFill>
                  <a:srgbClr val="3C4449"/>
                </a:solidFill>
                <a:latin typeface="Helvetica World"/>
                <a:ea typeface="Helvetica World"/>
                <a:cs typeface="Helvetica World"/>
                <a:sym typeface="Helvetica World"/>
              </a:rPr>
              <a:t>Door control card (open/lock + display current status).</a:t>
            </a:r>
          </a:p>
          <a:p>
            <a:pPr algn="l">
              <a:lnSpc>
                <a:spcPts val="4200"/>
              </a:lnSpc>
            </a:pPr>
            <a:r>
              <a:rPr lang="en-US" sz="3000">
                <a:solidFill>
                  <a:srgbClr val="3C4449"/>
                </a:solidFill>
                <a:latin typeface="Helvetica World"/>
                <a:ea typeface="Helvetica World"/>
                <a:cs typeface="Helvetica World"/>
                <a:sym typeface="Helvetica World"/>
              </a:rPr>
              <a:t>Light control card (master switch + separate room switches).</a:t>
            </a:r>
          </a:p>
          <a:p>
            <a:pPr algn="l">
              <a:lnSpc>
                <a:spcPts val="4200"/>
              </a:lnSpc>
            </a:pPr>
            <a:r>
              <a:rPr lang="en-US" sz="3000">
                <a:solidFill>
                  <a:srgbClr val="3C4449"/>
                </a:solidFill>
                <a:latin typeface="Helvetica World"/>
                <a:ea typeface="Helvetica World"/>
                <a:cs typeface="Helvetica World"/>
                <a:sym typeface="Helvetica World"/>
              </a:rPr>
              <a:t>Quick Actions section: Quick commands such as Home, All Off, and Security.</a:t>
            </a:r>
          </a:p>
          <a:p>
            <a:pPr algn="l">
              <a:lnSpc>
                <a:spcPts val="4200"/>
              </a:lnSpc>
            </a:pPr>
            <a:r>
              <a:rPr lang="en-US" b="true" sz="3000">
                <a:solidFill>
                  <a:srgbClr val="3C4449"/>
                </a:solidFill>
                <a:latin typeface="Helvetica World Bold"/>
                <a:ea typeface="Helvetica World Bold"/>
                <a:cs typeface="Helvetica World Bold"/>
                <a:sym typeface="Helvetica World Bold"/>
              </a:rPr>
              <a:t>JavaScript:</a:t>
            </a:r>
          </a:p>
          <a:p>
            <a:pPr algn="l">
              <a:lnSpc>
                <a:spcPts val="4200"/>
              </a:lnSpc>
            </a:pPr>
            <a:r>
              <a:rPr lang="en-US" sz="3000">
                <a:solidFill>
                  <a:srgbClr val="3C4449"/>
                </a:solidFill>
                <a:latin typeface="Helvetica World"/>
                <a:ea typeface="Helvetica World"/>
                <a:cs typeface="Helvetica World"/>
                <a:sym typeface="Helvetica World"/>
              </a:rPr>
              <a:t>Ma</a:t>
            </a:r>
            <a:r>
              <a:rPr lang="en-US" sz="3000">
                <a:solidFill>
                  <a:srgbClr val="3C4449"/>
                </a:solidFill>
                <a:latin typeface="Helvetica World"/>
                <a:ea typeface="Helvetica World"/>
                <a:cs typeface="Helvetica World"/>
                <a:sym typeface="Helvetica World"/>
              </a:rPr>
              <a:t>nage page navig</a:t>
            </a:r>
            <a:r>
              <a:rPr lang="en-US" sz="3000">
                <a:solidFill>
                  <a:srgbClr val="3C4449"/>
                </a:solidFill>
                <a:latin typeface="Helvetica World"/>
                <a:ea typeface="Helvetica World"/>
                <a:cs typeface="Helvetica World"/>
                <a:sym typeface="Helvetica World"/>
              </a:rPr>
              <a:t>ati</a:t>
            </a:r>
            <a:r>
              <a:rPr lang="en-US" sz="3000">
                <a:solidFill>
                  <a:srgbClr val="3C4449"/>
                </a:solidFill>
                <a:latin typeface="Helvetica World"/>
                <a:ea typeface="Helvetica World"/>
                <a:cs typeface="Helvetica World"/>
                <a:sym typeface="Helvetica World"/>
              </a:rPr>
              <a:t>on and theme activation.</a:t>
            </a:r>
          </a:p>
          <a:p>
            <a:pPr algn="l">
              <a:lnSpc>
                <a:spcPts val="4200"/>
              </a:lnSpc>
              <a:spcBef>
                <a:spcPct val="0"/>
              </a:spcBef>
            </a:pPr>
            <a:r>
              <a:rPr lang="en-US" sz="3000">
                <a:solidFill>
                  <a:srgbClr val="3C4449"/>
                </a:solidFill>
                <a:latin typeface="Helvetica World"/>
                <a:ea typeface="Helvetica World"/>
                <a:cs typeface="Helvetica World"/>
                <a:sym typeface="Helvetica World"/>
              </a:rPr>
              <a:t>Ve</a:t>
            </a:r>
            <a:r>
              <a:rPr lang="en-US" sz="3000">
                <a:solidFill>
                  <a:srgbClr val="3C4449"/>
                </a:solidFill>
                <a:latin typeface="Helvetica World"/>
                <a:ea typeface="Helvetica World"/>
                <a:cs typeface="Helvetica World"/>
                <a:sym typeface="Helvetica World"/>
              </a:rPr>
              <a:t>rify tokens and</a:t>
            </a:r>
            <a:r>
              <a:rPr lang="en-US" sz="3000">
                <a:solidFill>
                  <a:srgbClr val="3C4449"/>
                </a:solidFill>
                <a:latin typeface="Helvetica World"/>
                <a:ea typeface="Helvetica World"/>
                <a:cs typeface="Helvetica World"/>
                <a:sym typeface="Helvetica World"/>
              </a:rPr>
              <a:t> manage logout.</a:t>
            </a:r>
          </a:p>
          <a:p>
            <a:pPr algn="l">
              <a:lnSpc>
                <a:spcPts val="4200"/>
              </a:lnSpc>
              <a:spcBef>
                <a:spcPct val="0"/>
              </a:spcBef>
            </a:pPr>
            <a:r>
              <a:rPr lang="en-US" sz="3000">
                <a:solidFill>
                  <a:srgbClr val="3C4449"/>
                </a:solidFill>
                <a:latin typeface="Helvetica World"/>
                <a:ea typeface="Helvetica World"/>
                <a:cs typeface="Helvetica World"/>
                <a:sym typeface="Helvetica World"/>
              </a:rPr>
              <a:t>Door and </a:t>
            </a:r>
            <a:r>
              <a:rPr lang="en-US" sz="3000">
                <a:solidFill>
                  <a:srgbClr val="3C4449"/>
                </a:solidFill>
                <a:latin typeface="Helvetica World"/>
                <a:ea typeface="Helvetica World"/>
                <a:cs typeface="Helvetica World"/>
                <a:sym typeface="Helvetica World"/>
              </a:rPr>
              <a:t>lighting c</a:t>
            </a:r>
            <a:r>
              <a:rPr lang="en-US" sz="3000">
                <a:solidFill>
                  <a:srgbClr val="3C4449"/>
                </a:solidFill>
                <a:latin typeface="Helvetica World"/>
                <a:ea typeface="Helvetica World"/>
                <a:cs typeface="Helvetica World"/>
                <a:sym typeface="Helvetica World"/>
              </a:rPr>
              <a:t>on</a:t>
            </a:r>
            <a:r>
              <a:rPr lang="en-US" sz="3000">
                <a:solidFill>
                  <a:srgbClr val="3C4449"/>
                </a:solidFill>
                <a:latin typeface="Helvetica World"/>
                <a:ea typeface="Helvetica World"/>
                <a:cs typeface="Helvetica World"/>
                <a:sym typeface="Helvetica World"/>
              </a:rPr>
              <a:t>trol</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on/off + status update via API).</a:t>
            </a:r>
          </a:p>
          <a:p>
            <a:pPr algn="l">
              <a:lnSpc>
                <a:spcPts val="4200"/>
              </a:lnSpc>
              <a:spcBef>
                <a:spcPct val="0"/>
              </a:spcBef>
            </a:pPr>
            <a:r>
              <a:rPr lang="en-US" sz="3000">
                <a:solidFill>
                  <a:srgbClr val="3C4449"/>
                </a:solidFill>
                <a:latin typeface="Helvetica World"/>
                <a:ea typeface="Helvetica World"/>
                <a:cs typeface="Helvetica World"/>
                <a:sym typeface="Helvetica World"/>
              </a:rPr>
              <a:t>Execute quick commands such as turning off all devices or activating</a:t>
            </a:r>
            <a:r>
              <a:rPr lang="en-US" sz="3000">
                <a:solidFill>
                  <a:srgbClr val="3C4449"/>
                </a:solidFill>
                <a:latin typeface="Helvetica World"/>
                <a:ea typeface="Helvetica World"/>
                <a:cs typeface="Helvetica World"/>
                <a:sym typeface="Helvetica World"/>
              </a:rPr>
              <a:t> s</a:t>
            </a:r>
            <a:r>
              <a:rPr lang="en-US" sz="3000">
                <a:solidFill>
                  <a:srgbClr val="3C4449"/>
                </a:solidFill>
                <a:latin typeface="Helvetica World"/>
                <a:ea typeface="Helvetica World"/>
                <a:cs typeface="Helvetica World"/>
                <a:sym typeface="Helvetica World"/>
              </a:rPr>
              <a:t>ecurity mode.</a:t>
            </a:r>
          </a:p>
          <a:p>
            <a:pPr algn="l">
              <a:lnSpc>
                <a:spcPts val="4200"/>
              </a:lnSpc>
              <a:spcBef>
                <a:spcPct val="0"/>
              </a:spcBef>
            </a:pPr>
            <a:r>
              <a:rPr lang="en-US" sz="3000">
                <a:solidFill>
                  <a:srgbClr val="3C4449"/>
                </a:solidFill>
                <a:latin typeface="Helvetica World"/>
                <a:ea typeface="Helvetica World"/>
                <a:cs typeface="Helvetica World"/>
                <a:sym typeface="Helvetica World"/>
              </a:rPr>
              <a:t>Retrieve device status from the server and automatically update the interface.</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Display pop-up notifications upon success or failure of commands</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771525"/>
            <a:ext cx="16210806" cy="9625012"/>
          </a:xfrm>
          <a:prstGeom prst="rect">
            <a:avLst/>
          </a:prstGeom>
        </p:spPr>
        <p:txBody>
          <a:bodyPr anchor="t" rtlCol="false" tIns="0" lIns="0" bIns="0" rIns="0">
            <a:spAutoFit/>
          </a:bodyPr>
          <a:lstStyle/>
          <a:p>
            <a:pPr algn="l">
              <a:lnSpc>
                <a:spcPts val="4200"/>
              </a:lnSpc>
            </a:pPr>
            <a:r>
              <a:rPr lang="en-US" sz="3000" b="true">
                <a:solidFill>
                  <a:srgbClr val="214184"/>
                </a:solidFill>
                <a:latin typeface="Helvetica World Bold"/>
                <a:ea typeface="Helvetica World Bold"/>
                <a:cs typeface="Helvetica World Bold"/>
                <a:sym typeface="Helvetica World Bold"/>
              </a:rPr>
              <a:t>Notifications Page</a:t>
            </a:r>
          </a:p>
          <a:p>
            <a:pPr algn="l">
              <a:lnSpc>
                <a:spcPts val="4200"/>
              </a:lnSpc>
            </a:pPr>
            <a:r>
              <a:rPr lang="en-US" sz="3000">
                <a:solidFill>
                  <a:srgbClr val="3C4449"/>
                </a:solidFill>
                <a:latin typeface="Helvetica World"/>
                <a:ea typeface="Helvetica World"/>
                <a:cs typeface="Helvetica World"/>
                <a:sym typeface="Helvetica World"/>
              </a:rPr>
              <a:t>HTML:</a:t>
            </a:r>
          </a:p>
          <a:p>
            <a:pPr algn="l" marL="647700" indent="-323850" lvl="1">
              <a:lnSpc>
                <a:spcPts val="4200"/>
              </a:lnSpc>
              <a:buFont typeface="Arial"/>
              <a:buChar char="•"/>
            </a:pPr>
            <a:r>
              <a:rPr lang="en-US" sz="3000">
                <a:solidFill>
                  <a:srgbClr val="3C4449"/>
                </a:solidFill>
                <a:latin typeface="Helvetica World"/>
                <a:ea typeface="Helvetica World"/>
                <a:cs typeface="Helvetica World"/>
                <a:sym typeface="Helvetica World"/>
              </a:rPr>
              <a:t>S</a:t>
            </a:r>
            <a:r>
              <a:rPr lang="en-US" sz="3000">
                <a:solidFill>
                  <a:srgbClr val="3C4449"/>
                </a:solidFill>
                <a:latin typeface="Helvetica World"/>
                <a:ea typeface="Helvetica World"/>
                <a:cs typeface="Helvetica World"/>
                <a:sym typeface="Helvetica World"/>
              </a:rPr>
              <a:t>idebar: N</a:t>
            </a:r>
            <a:r>
              <a:rPr lang="en-US" sz="3000">
                <a:solidFill>
                  <a:srgbClr val="3C4449"/>
                </a:solidFill>
                <a:latin typeface="Helvetica World"/>
                <a:ea typeface="Helvetica World"/>
                <a:cs typeface="Helvetica World"/>
                <a:sym typeface="Helvetica World"/>
              </a:rPr>
              <a:t>avigation between pages (Home, Control, Alerts, History) + Notification count + Theme toggle (Light/Dark) + Logout and Back to Dashboard buttons.</a:t>
            </a:r>
          </a:p>
          <a:p>
            <a:pPr algn="l" marL="647700" indent="-323850" lvl="1">
              <a:lnSpc>
                <a:spcPts val="4200"/>
              </a:lnSpc>
              <a:buFont typeface="Arial"/>
              <a:buChar char="•"/>
            </a:pPr>
            <a:r>
              <a:rPr lang="en-US" sz="3000">
                <a:solidFill>
                  <a:srgbClr val="3C4449"/>
                </a:solidFill>
                <a:latin typeface="Helvetica World"/>
                <a:ea typeface="Helvetica World"/>
                <a:cs typeface="Helvetica World"/>
                <a:sym typeface="Helvetica World"/>
              </a:rPr>
              <a:t>Main Content:</a:t>
            </a:r>
          </a:p>
          <a:p>
            <a:pPr algn="l" marL="1295400" indent="-431800" lvl="2">
              <a:lnSpc>
                <a:spcPts val="4200"/>
              </a:lnSpc>
              <a:buFont typeface="Arial"/>
              <a:buChar char="⚬"/>
            </a:pPr>
            <a:r>
              <a:rPr lang="en-US" sz="3000">
                <a:solidFill>
                  <a:srgbClr val="3C4449"/>
                </a:solidFill>
                <a:latin typeface="Helvetica World"/>
                <a:ea typeface="Helvetica World"/>
                <a:cs typeface="Helvetica World"/>
                <a:sym typeface="Helvetica World"/>
              </a:rPr>
              <a:t>Tabs for New and All notifications.</a:t>
            </a:r>
          </a:p>
          <a:p>
            <a:pPr algn="l" marL="1295400" indent="-431800" lvl="2">
              <a:lnSpc>
                <a:spcPts val="4200"/>
              </a:lnSpc>
              <a:buFont typeface="Arial"/>
              <a:buChar char="⚬"/>
            </a:pPr>
            <a:r>
              <a:rPr lang="en-US" sz="3000">
                <a:solidFill>
                  <a:srgbClr val="3C4449"/>
                </a:solidFill>
                <a:latin typeface="Helvetica World"/>
                <a:ea typeface="Helvetica World"/>
                <a:cs typeface="Helvetica World"/>
                <a:sym typeface="Helvetica World"/>
              </a:rPr>
              <a:t>Each notification shows: title, message, time, type icon, and action buttons (Mark as Read / Delete).</a:t>
            </a:r>
          </a:p>
          <a:p>
            <a:pPr algn="l" marL="1295400" indent="-431800" lvl="2">
              <a:lnSpc>
                <a:spcPts val="4200"/>
              </a:lnSpc>
              <a:buFont typeface="Arial"/>
              <a:buChar char="⚬"/>
            </a:pPr>
            <a:r>
              <a:rPr lang="en-US" sz="3000">
                <a:solidFill>
                  <a:srgbClr val="3C4449"/>
                </a:solidFill>
                <a:latin typeface="Helvetica World"/>
                <a:ea typeface="Helvetica World"/>
                <a:cs typeface="Helvetica World"/>
                <a:sym typeface="Helvetica World"/>
              </a:rPr>
              <a:t>Stats section: Total notifications, Unread, Read, Important.</a:t>
            </a:r>
          </a:p>
          <a:p>
            <a:pPr algn="l">
              <a:lnSpc>
                <a:spcPts val="4200"/>
              </a:lnSpc>
            </a:pPr>
            <a:r>
              <a:rPr lang="en-US" sz="3000">
                <a:solidFill>
                  <a:srgbClr val="3C4449"/>
                </a:solidFill>
                <a:latin typeface="Helvetica World"/>
                <a:ea typeface="Helvetica World"/>
                <a:cs typeface="Helvetica World"/>
                <a:sym typeface="Helvetica World"/>
              </a:rPr>
              <a:t>JavaScript:</a:t>
            </a:r>
          </a:p>
          <a:p>
            <a:pPr algn="l" marL="647700" indent="-323850" lvl="1">
              <a:lnSpc>
                <a:spcPts val="4200"/>
              </a:lnSpc>
              <a:buFont typeface="Arial"/>
              <a:buChar char="•"/>
            </a:pPr>
            <a:r>
              <a:rPr lang="en-US" sz="3000">
                <a:solidFill>
                  <a:srgbClr val="3C4449"/>
                </a:solidFill>
                <a:latin typeface="Helvetica World"/>
                <a:ea typeface="Helvetica World"/>
                <a:cs typeface="Helvetica World"/>
                <a:sym typeface="Helvetica World"/>
              </a:rPr>
              <a:t>Ma</a:t>
            </a:r>
            <a:r>
              <a:rPr lang="en-US" sz="3000">
                <a:solidFill>
                  <a:srgbClr val="3C4449"/>
                </a:solidFill>
                <a:latin typeface="Helvetica World"/>
                <a:ea typeface="Helvetica World"/>
                <a:cs typeface="Helvetica World"/>
                <a:sym typeface="Helvetica World"/>
              </a:rPr>
              <a:t>nage page navig</a:t>
            </a:r>
            <a:r>
              <a:rPr lang="en-US" sz="3000">
                <a:solidFill>
                  <a:srgbClr val="3C4449"/>
                </a:solidFill>
                <a:latin typeface="Helvetica World"/>
                <a:ea typeface="Helvetica World"/>
                <a:cs typeface="Helvetica World"/>
                <a:sym typeface="Helvetica World"/>
              </a:rPr>
              <a:t>ati</a:t>
            </a:r>
            <a:r>
              <a:rPr lang="en-US" sz="3000">
                <a:solidFill>
                  <a:srgbClr val="3C4449"/>
                </a:solidFill>
                <a:latin typeface="Helvetica World"/>
                <a:ea typeface="Helvetica World"/>
                <a:cs typeface="Helvetica World"/>
                <a:sym typeface="Helvetica World"/>
              </a:rPr>
              <a:t>on and active tab switching.</a:t>
            </a:r>
          </a:p>
          <a:p>
            <a:pPr algn="l" marL="647700" indent="-323850" lvl="1">
              <a:lnSpc>
                <a:spcPts val="4200"/>
              </a:lnSpc>
              <a:spcBef>
                <a:spcPct val="0"/>
              </a:spcBef>
              <a:buFont typeface="Arial"/>
              <a:buChar char="•"/>
            </a:pPr>
            <a:r>
              <a:rPr lang="en-US" sz="3000">
                <a:solidFill>
                  <a:srgbClr val="3C4449"/>
                </a:solidFill>
                <a:latin typeface="Helvetica World"/>
                <a:ea typeface="Helvetica World"/>
                <a:cs typeface="Helvetica World"/>
                <a:sym typeface="Helvetica World"/>
              </a:rPr>
              <a:t>Toggle Dark/Light mode and</a:t>
            </a:r>
            <a:r>
              <a:rPr lang="en-US" sz="3000">
                <a:solidFill>
                  <a:srgbClr val="3C4449"/>
                </a:solidFill>
                <a:latin typeface="Helvetica World"/>
                <a:ea typeface="Helvetica World"/>
                <a:cs typeface="Helvetica World"/>
                <a:sym typeface="Helvetica World"/>
              </a:rPr>
              <a:t> save preferenc</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a:t>
            </a:r>
          </a:p>
          <a:p>
            <a:pPr algn="l" marL="647700" indent="-323850" lvl="1">
              <a:lnSpc>
                <a:spcPts val="4200"/>
              </a:lnSpc>
              <a:spcBef>
                <a:spcPct val="0"/>
              </a:spcBef>
              <a:buFont typeface="Arial"/>
              <a:buChar char="•"/>
            </a:pPr>
            <a:r>
              <a:rPr lang="en-US" sz="3000">
                <a:solidFill>
                  <a:srgbClr val="3C4449"/>
                </a:solidFill>
                <a:latin typeface="Helvetica World"/>
                <a:ea typeface="Helvetica World"/>
                <a:cs typeface="Helvetica World"/>
                <a:sym typeface="Helvetica World"/>
              </a:rPr>
              <a:t>F</a:t>
            </a:r>
            <a:r>
              <a:rPr lang="en-US" sz="3000">
                <a:solidFill>
                  <a:srgbClr val="3C4449"/>
                </a:solidFill>
                <a:latin typeface="Helvetica World"/>
                <a:ea typeface="Helvetica World"/>
                <a:cs typeface="Helvetica World"/>
                <a:sym typeface="Helvetica World"/>
              </a:rPr>
              <a:t>etch notifications from API or display sample data.</a:t>
            </a:r>
          </a:p>
          <a:p>
            <a:pPr algn="l" marL="647700" indent="-323850" lvl="1">
              <a:lnSpc>
                <a:spcPts val="4200"/>
              </a:lnSpc>
              <a:spcBef>
                <a:spcPct val="0"/>
              </a:spcBef>
              <a:buFont typeface="Arial"/>
              <a:buChar char="•"/>
            </a:pPr>
            <a:r>
              <a:rPr lang="en-US" sz="3000">
                <a:solidFill>
                  <a:srgbClr val="3C4449"/>
                </a:solidFill>
                <a:latin typeface="Helvetica World"/>
                <a:ea typeface="Helvetica World"/>
                <a:cs typeface="Helvetica World"/>
                <a:sym typeface="Helvetica World"/>
              </a:rPr>
              <a:t>Mark individual</a:t>
            </a:r>
            <a:r>
              <a:rPr lang="en-US" sz="3000">
                <a:solidFill>
                  <a:srgbClr val="3C4449"/>
                </a:solidFill>
                <a:latin typeface="Helvetica World"/>
                <a:ea typeface="Helvetica World"/>
                <a:cs typeface="Helvetica World"/>
                <a:sym typeface="Helvetica World"/>
              </a:rPr>
              <a:t> o</a:t>
            </a:r>
            <a:r>
              <a:rPr lang="en-US" sz="3000">
                <a:solidFill>
                  <a:srgbClr val="3C4449"/>
                </a:solidFill>
                <a:latin typeface="Helvetica World"/>
                <a:ea typeface="Helvetica World"/>
                <a:cs typeface="Helvetica World"/>
                <a:sym typeface="Helvetica World"/>
              </a:rPr>
              <a:t>r all notifications as read.</a:t>
            </a:r>
          </a:p>
          <a:p>
            <a:pPr algn="l" marL="647700" indent="-323850" lvl="1">
              <a:lnSpc>
                <a:spcPts val="4200"/>
              </a:lnSpc>
              <a:spcBef>
                <a:spcPct val="0"/>
              </a:spcBef>
              <a:buFont typeface="Arial"/>
              <a:buChar char="•"/>
            </a:pPr>
            <a:r>
              <a:rPr lang="en-US" sz="3000">
                <a:solidFill>
                  <a:srgbClr val="3C4449"/>
                </a:solidFill>
                <a:latin typeface="Helvetica World"/>
                <a:ea typeface="Helvetica World"/>
                <a:cs typeface="Helvetica World"/>
                <a:sym typeface="Helvetica World"/>
              </a:rPr>
              <a:t>Delete notifications individually or all at once.</a:t>
            </a:r>
          </a:p>
          <a:p>
            <a:pPr algn="l" marL="647700" indent="-323850" lvl="1">
              <a:lnSpc>
                <a:spcPts val="4200"/>
              </a:lnSpc>
              <a:spcBef>
                <a:spcPct val="0"/>
              </a:spcBef>
              <a:buFont typeface="Arial"/>
              <a:buChar char="•"/>
            </a:pPr>
            <a:r>
              <a:rPr lang="en-US" sz="3000">
                <a:solidFill>
                  <a:srgbClr val="3C4449"/>
                </a:solidFill>
                <a:latin typeface="Helvetica World"/>
                <a:ea typeface="Helvetica World"/>
                <a:cs typeface="Helvetica World"/>
                <a:sym typeface="Helvetica World"/>
              </a:rPr>
              <a:t>Update stats and badges dynamically.</a:t>
            </a:r>
          </a:p>
          <a:p>
            <a:pPr algn="l" marL="647700" indent="-323850" lvl="1">
              <a:lnSpc>
                <a:spcPts val="4200"/>
              </a:lnSpc>
              <a:spcBef>
                <a:spcPct val="0"/>
              </a:spcBef>
              <a:buFont typeface="Arial"/>
              <a:buChar char="•"/>
            </a:pPr>
            <a:r>
              <a:rPr lang="en-US" sz="3000">
                <a:solidFill>
                  <a:srgbClr val="3C4449"/>
                </a:solidFill>
                <a:latin typeface="Helvetica World"/>
                <a:ea typeface="Helvetica World"/>
                <a:cs typeface="Helvetica World"/>
                <a:sym typeface="Helvetica World"/>
              </a:rPr>
              <a:t>Show pop-up messages on success or error for actions.</a:t>
            </a:r>
          </a:p>
          <a:p>
            <a:pPr algn="l" rtl="true">
              <a:lnSpc>
                <a:spcPts val="420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661987"/>
            <a:ext cx="16210806" cy="8024812"/>
          </a:xfrm>
          <a:prstGeom prst="rect">
            <a:avLst/>
          </a:prstGeom>
        </p:spPr>
        <p:txBody>
          <a:bodyPr anchor="t" rtlCol="false" tIns="0" lIns="0" bIns="0" rIns="0">
            <a:spAutoFit/>
          </a:bodyPr>
          <a:lstStyle/>
          <a:p>
            <a:pPr algn="l">
              <a:lnSpc>
                <a:spcPts val="4200"/>
              </a:lnSpc>
            </a:pPr>
            <a:r>
              <a:rPr lang="en-US" sz="3000" b="true">
                <a:solidFill>
                  <a:srgbClr val="214184"/>
                </a:solidFill>
                <a:latin typeface="Helvetica World Bold"/>
                <a:ea typeface="Helvetica World Bold"/>
                <a:cs typeface="Helvetica World Bold"/>
                <a:sym typeface="Helvetica World Bold"/>
              </a:rPr>
              <a:t>Alerts Page</a:t>
            </a:r>
          </a:p>
          <a:p>
            <a:pPr algn="l">
              <a:lnSpc>
                <a:spcPts val="4200"/>
              </a:lnSpc>
            </a:pPr>
          </a:p>
          <a:p>
            <a:pPr algn="l">
              <a:lnSpc>
                <a:spcPts val="4200"/>
              </a:lnSpc>
            </a:pPr>
            <a:r>
              <a:rPr lang="en-US" sz="3000">
                <a:solidFill>
                  <a:srgbClr val="3D3937"/>
                </a:solidFill>
                <a:latin typeface="Helvetica World"/>
                <a:ea typeface="Helvetica World"/>
                <a:cs typeface="Helvetica World"/>
                <a:sym typeface="Helvetica World"/>
              </a:rPr>
              <a:t>HTML:</a:t>
            </a:r>
          </a:p>
          <a:p>
            <a:pPr algn="l" marL="647700" indent="-323850" lvl="1">
              <a:lnSpc>
                <a:spcPts val="4200"/>
              </a:lnSpc>
              <a:buFont typeface="Arial"/>
              <a:buChar char="•"/>
            </a:pPr>
            <a:r>
              <a:rPr lang="en-US" sz="3000">
                <a:solidFill>
                  <a:srgbClr val="3D3937"/>
                </a:solidFill>
                <a:latin typeface="Helvetica World"/>
                <a:ea typeface="Helvetica World"/>
                <a:cs typeface="Helvetica World"/>
                <a:sym typeface="Helvetica World"/>
              </a:rPr>
              <a:t>S</a:t>
            </a:r>
            <a:r>
              <a:rPr lang="en-US" sz="3000">
                <a:solidFill>
                  <a:srgbClr val="3D3937"/>
                </a:solidFill>
                <a:latin typeface="Helvetica World"/>
                <a:ea typeface="Helvetica World"/>
                <a:cs typeface="Helvetica World"/>
                <a:sym typeface="Helvetica World"/>
              </a:rPr>
              <a:t>idebar: L</a:t>
            </a:r>
            <a:r>
              <a:rPr lang="en-US" sz="3000">
                <a:solidFill>
                  <a:srgbClr val="3D3937"/>
                </a:solidFill>
                <a:latin typeface="Helvetica World"/>
                <a:ea typeface="Helvetica World"/>
                <a:cs typeface="Helvetica World"/>
                <a:sym typeface="Helvetica World"/>
              </a:rPr>
              <a:t>inks (Home, Control, Alerts, History), alerts count, dark mode toggle, logout/back buttons.</a:t>
            </a:r>
          </a:p>
          <a:p>
            <a:pPr algn="l" marL="647700" indent="-323850" lvl="1">
              <a:lnSpc>
                <a:spcPts val="4200"/>
              </a:lnSpc>
              <a:buFont typeface="Arial"/>
              <a:buChar char="•"/>
            </a:pPr>
            <a:r>
              <a:rPr lang="en-US" sz="3000">
                <a:solidFill>
                  <a:srgbClr val="3D3937"/>
                </a:solidFill>
                <a:latin typeface="Helvetica World"/>
                <a:ea typeface="Helvetica World"/>
                <a:cs typeface="Helvetica World"/>
                <a:sym typeface="Helvetica World"/>
              </a:rPr>
              <a:t>Main: Filters (Type &amp; Status), alerts list (type, message, time, actions), stats (Critical, Warning, Info, Resolved).</a:t>
            </a:r>
          </a:p>
          <a:p>
            <a:pPr algn="l">
              <a:lnSpc>
                <a:spcPts val="4200"/>
              </a:lnSpc>
            </a:pPr>
          </a:p>
          <a:p>
            <a:pPr algn="l">
              <a:lnSpc>
                <a:spcPts val="4200"/>
              </a:lnSpc>
            </a:pPr>
            <a:r>
              <a:rPr lang="en-US" sz="3000">
                <a:solidFill>
                  <a:srgbClr val="3D3937"/>
                </a:solidFill>
                <a:latin typeface="Helvetica World"/>
                <a:ea typeface="Helvetica World"/>
                <a:cs typeface="Helvetica World"/>
                <a:sym typeface="Helvetica World"/>
              </a:rPr>
              <a:t>JavaScript:</a:t>
            </a:r>
          </a:p>
          <a:p>
            <a:pPr algn="l" marL="647700" indent="-323850" lvl="1">
              <a:lnSpc>
                <a:spcPts val="4200"/>
              </a:lnSpc>
              <a:buFont typeface="Arial"/>
              <a:buChar char="•"/>
            </a:pPr>
            <a:r>
              <a:rPr lang="en-US" sz="3000">
                <a:solidFill>
                  <a:srgbClr val="3D3937"/>
                </a:solidFill>
                <a:latin typeface="Helvetica World"/>
                <a:ea typeface="Helvetica World"/>
                <a:cs typeface="Helvetica World"/>
                <a:sym typeface="Helvetica World"/>
              </a:rPr>
              <a:t>H</a:t>
            </a:r>
            <a:r>
              <a:rPr lang="en-US" sz="3000">
                <a:solidFill>
                  <a:srgbClr val="3D3937"/>
                </a:solidFill>
                <a:latin typeface="Helvetica World"/>
                <a:ea typeface="Helvetica World"/>
                <a:cs typeface="Helvetica World"/>
                <a:sym typeface="Helvetica World"/>
              </a:rPr>
              <a:t>a</a:t>
            </a:r>
            <a:r>
              <a:rPr lang="en-US" sz="3000">
                <a:solidFill>
                  <a:srgbClr val="3D3937"/>
                </a:solidFill>
                <a:latin typeface="Helvetica World"/>
                <a:ea typeface="Helvetica World"/>
                <a:cs typeface="Helvetica World"/>
                <a:sym typeface="Helvetica World"/>
              </a:rPr>
              <a:t>ndle navig</a:t>
            </a:r>
            <a:r>
              <a:rPr lang="en-US" sz="3000">
                <a:solidFill>
                  <a:srgbClr val="3D3937"/>
                </a:solidFill>
                <a:latin typeface="Helvetica World"/>
                <a:ea typeface="Helvetica World"/>
                <a:cs typeface="Helvetica World"/>
                <a:sym typeface="Helvetica World"/>
              </a:rPr>
              <a:t>ati</a:t>
            </a:r>
            <a:r>
              <a:rPr lang="en-US" sz="3000">
                <a:solidFill>
                  <a:srgbClr val="3D3937"/>
                </a:solidFill>
                <a:latin typeface="Helvetica World"/>
                <a:ea typeface="Helvetica World"/>
                <a:cs typeface="Helvetica World"/>
                <a:sym typeface="Helvetica World"/>
              </a:rPr>
              <a:t>on &amp; dark mode.</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Check login</a:t>
            </a:r>
            <a:r>
              <a:rPr lang="en-US" sz="3000">
                <a:solidFill>
                  <a:srgbClr val="3D3937"/>
                </a:solidFill>
                <a:latin typeface="Helvetica World"/>
                <a:ea typeface="Helvetica World"/>
                <a:cs typeface="Helvetica World"/>
                <a:sym typeface="Helvetica World"/>
              </a:rPr>
              <a:t> token.</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F</a:t>
            </a:r>
            <a:r>
              <a:rPr lang="en-US" sz="3000">
                <a:solidFill>
                  <a:srgbClr val="3D3937"/>
                </a:solidFill>
                <a:latin typeface="Helvetica World"/>
                <a:ea typeface="Helvetica World"/>
                <a:cs typeface="Helvetica World"/>
                <a:sym typeface="Helvetica World"/>
              </a:rPr>
              <a:t>etch &amp; filter alerts.</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R</a:t>
            </a:r>
            <a:r>
              <a:rPr lang="en-US" sz="3000">
                <a:solidFill>
                  <a:srgbClr val="3D3937"/>
                </a:solidFill>
                <a:latin typeface="Helvetica World"/>
                <a:ea typeface="Helvetica World"/>
                <a:cs typeface="Helvetica World"/>
                <a:sym typeface="Helvetica World"/>
              </a:rPr>
              <a:t>esolve/Ignore alerts.</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Update stats &amp; show notifications.</a:t>
            </a:r>
          </a:p>
          <a:p>
            <a:pPr algn="l" rtl="true">
              <a:lnSpc>
                <a:spcPts val="420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181100" y="671512"/>
            <a:ext cx="16210806" cy="9710738"/>
          </a:xfrm>
          <a:prstGeom prst="rect">
            <a:avLst/>
          </a:prstGeom>
        </p:spPr>
        <p:txBody>
          <a:bodyPr anchor="t" rtlCol="false" tIns="0" lIns="0" bIns="0" rIns="0">
            <a:spAutoFit/>
          </a:bodyPr>
          <a:lstStyle/>
          <a:p>
            <a:pPr algn="l">
              <a:lnSpc>
                <a:spcPts val="4200"/>
              </a:lnSpc>
            </a:pPr>
            <a:r>
              <a:rPr lang="en-US" sz="3000" b="true">
                <a:solidFill>
                  <a:srgbClr val="214184"/>
                </a:solidFill>
                <a:latin typeface="Helvetica World Bold"/>
                <a:ea typeface="Helvetica World Bold"/>
                <a:cs typeface="Helvetica World Bold"/>
                <a:sym typeface="Helvetica World Bold"/>
              </a:rPr>
              <a:t>History Page</a:t>
            </a:r>
          </a:p>
          <a:p>
            <a:pPr algn="l">
              <a:lnSpc>
                <a:spcPts val="4200"/>
              </a:lnSpc>
            </a:pPr>
          </a:p>
          <a:p>
            <a:pPr algn="l">
              <a:lnSpc>
                <a:spcPts val="4200"/>
              </a:lnSpc>
            </a:pPr>
            <a:r>
              <a:rPr lang="en-US" sz="3000" b="true">
                <a:solidFill>
                  <a:srgbClr val="3D3937"/>
                </a:solidFill>
                <a:latin typeface="Helvetica World Bold"/>
                <a:ea typeface="Helvetica World Bold"/>
                <a:cs typeface="Helvetica World Bold"/>
                <a:sym typeface="Helvetica World Bold"/>
              </a:rPr>
              <a:t>HTML:</a:t>
            </a:r>
          </a:p>
          <a:p>
            <a:pPr algn="l" marL="647700" indent="-323850" lvl="1">
              <a:lnSpc>
                <a:spcPts val="4200"/>
              </a:lnSpc>
              <a:buFont typeface="Arial"/>
              <a:buChar char="•"/>
            </a:pPr>
            <a:r>
              <a:rPr lang="en-US" sz="3000">
                <a:solidFill>
                  <a:srgbClr val="3D3937"/>
                </a:solidFill>
                <a:latin typeface="Helvetica World"/>
                <a:ea typeface="Helvetica World"/>
                <a:cs typeface="Helvetica World"/>
                <a:sym typeface="Helvetica World"/>
              </a:rPr>
              <a:t>S</a:t>
            </a:r>
            <a:r>
              <a:rPr lang="en-US" sz="3000">
                <a:solidFill>
                  <a:srgbClr val="3D3937"/>
                </a:solidFill>
                <a:latin typeface="Helvetica World"/>
                <a:ea typeface="Helvetica World"/>
                <a:cs typeface="Helvetica World"/>
                <a:sym typeface="Helvetica World"/>
              </a:rPr>
              <a:t>idebar: L</a:t>
            </a:r>
            <a:r>
              <a:rPr lang="en-US" sz="3000">
                <a:solidFill>
                  <a:srgbClr val="3D3937"/>
                </a:solidFill>
                <a:latin typeface="Helvetica World"/>
                <a:ea typeface="Helvetica World"/>
                <a:cs typeface="Helvetica World"/>
                <a:sym typeface="Helvetica World"/>
              </a:rPr>
              <a:t>inks (Home, Device Control, Alerts, History), notifications count, dark mode toggle, logout/back buttons.</a:t>
            </a:r>
          </a:p>
          <a:p>
            <a:pPr algn="l" marL="647700" indent="-323850" lvl="1">
              <a:lnSpc>
                <a:spcPts val="4200"/>
              </a:lnSpc>
              <a:buFont typeface="Arial"/>
              <a:buChar char="•"/>
            </a:pPr>
            <a:r>
              <a:rPr lang="en-US" sz="3000">
                <a:solidFill>
                  <a:srgbClr val="3D3937"/>
                </a:solidFill>
                <a:latin typeface="Helvetica World"/>
                <a:ea typeface="Helvetica World"/>
                <a:cs typeface="Helvetica World"/>
                <a:sym typeface="Helvetica World"/>
              </a:rPr>
              <a:t>Main: Filters (Type &amp; Date Range, Custom Range toggle), history stats (Total Events, Door Accesses, Alerts, Light Controls), history list (event type, message, timestamp), pagination, export button.</a:t>
            </a:r>
          </a:p>
          <a:p>
            <a:pPr algn="l">
              <a:lnSpc>
                <a:spcPts val="4200"/>
              </a:lnSpc>
            </a:pPr>
            <a:r>
              <a:rPr lang="en-US" b="true" sz="3000">
                <a:solidFill>
                  <a:srgbClr val="3D3937"/>
                </a:solidFill>
                <a:latin typeface="Helvetica World Bold"/>
                <a:ea typeface="Helvetica World Bold"/>
                <a:cs typeface="Helvetica World Bold"/>
                <a:sym typeface="Helvetica World Bold"/>
              </a:rPr>
              <a:t>JavaScript:</a:t>
            </a:r>
          </a:p>
          <a:p>
            <a:pPr algn="l" marL="647700" indent="-323850" lvl="1">
              <a:lnSpc>
                <a:spcPts val="4200"/>
              </a:lnSpc>
              <a:buFont typeface="Arial"/>
              <a:buChar char="•"/>
            </a:pPr>
            <a:r>
              <a:rPr lang="en-US" sz="3000">
                <a:solidFill>
                  <a:srgbClr val="3D3937"/>
                </a:solidFill>
                <a:latin typeface="Helvetica World"/>
                <a:ea typeface="Helvetica World"/>
                <a:cs typeface="Helvetica World"/>
                <a:sym typeface="Helvetica World"/>
              </a:rPr>
              <a:t>H</a:t>
            </a:r>
            <a:r>
              <a:rPr lang="en-US" sz="3000">
                <a:solidFill>
                  <a:srgbClr val="3D3937"/>
                </a:solidFill>
                <a:latin typeface="Helvetica World"/>
                <a:ea typeface="Helvetica World"/>
                <a:cs typeface="Helvetica World"/>
                <a:sym typeface="Helvetica World"/>
              </a:rPr>
              <a:t>a</a:t>
            </a:r>
            <a:r>
              <a:rPr lang="en-US" sz="3000">
                <a:solidFill>
                  <a:srgbClr val="3D3937"/>
                </a:solidFill>
                <a:latin typeface="Helvetica World"/>
                <a:ea typeface="Helvetica World"/>
                <a:cs typeface="Helvetica World"/>
                <a:sym typeface="Helvetica World"/>
              </a:rPr>
              <a:t>ndle navig</a:t>
            </a:r>
            <a:r>
              <a:rPr lang="en-US" sz="3000">
                <a:solidFill>
                  <a:srgbClr val="3D3937"/>
                </a:solidFill>
                <a:latin typeface="Helvetica World"/>
                <a:ea typeface="Helvetica World"/>
                <a:cs typeface="Helvetica World"/>
                <a:sym typeface="Helvetica World"/>
              </a:rPr>
              <a:t>ati</a:t>
            </a:r>
            <a:r>
              <a:rPr lang="en-US" sz="3000">
                <a:solidFill>
                  <a:srgbClr val="3D3937"/>
                </a:solidFill>
                <a:latin typeface="Helvetica World"/>
                <a:ea typeface="Helvetica World"/>
                <a:cs typeface="Helvetica World"/>
                <a:sym typeface="Helvetica World"/>
              </a:rPr>
              <a:t>on &amp; dark mode toggle.</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Check login</a:t>
            </a:r>
            <a:r>
              <a:rPr lang="en-US" sz="3000">
                <a:solidFill>
                  <a:srgbClr val="3D3937"/>
                </a:solidFill>
                <a:latin typeface="Helvetica World"/>
                <a:ea typeface="Helvetica World"/>
                <a:cs typeface="Helvetica World"/>
                <a:sym typeface="Helvetica World"/>
              </a:rPr>
              <a:t> token on load.</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F</a:t>
            </a:r>
            <a:r>
              <a:rPr lang="en-US" sz="3000">
                <a:solidFill>
                  <a:srgbClr val="3D3937"/>
                </a:solidFill>
                <a:latin typeface="Helvetica World"/>
                <a:ea typeface="Helvetica World"/>
                <a:cs typeface="Helvetica World"/>
                <a:sym typeface="Helvetica World"/>
              </a:rPr>
              <a:t>etch history data from API or display sample data.</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Di</a:t>
            </a:r>
            <a:r>
              <a:rPr lang="en-US" sz="3000">
                <a:solidFill>
                  <a:srgbClr val="3D3937"/>
                </a:solidFill>
                <a:latin typeface="Helvetica World"/>
                <a:ea typeface="Helvetica World"/>
                <a:cs typeface="Helvetica World"/>
                <a:sym typeface="Helvetica World"/>
              </a:rPr>
              <a:t>splay history with pagination.</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Apply &amp; clear filters (Type &amp; Date Range).</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Ex</a:t>
            </a:r>
            <a:r>
              <a:rPr lang="en-US" sz="3000">
                <a:solidFill>
                  <a:srgbClr val="3D3937"/>
                </a:solidFill>
                <a:latin typeface="Helvetica World"/>
                <a:ea typeface="Helvetica World"/>
                <a:cs typeface="Helvetica World"/>
                <a:sym typeface="Helvetica World"/>
              </a:rPr>
              <a:t>port history to CSV (placeholder).</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Show notifications.</a:t>
            </a:r>
          </a:p>
          <a:p>
            <a:pPr algn="l" marL="647700" indent="-323850" lvl="1">
              <a:lnSpc>
                <a:spcPts val="4200"/>
              </a:lnSpc>
              <a:spcBef>
                <a:spcPct val="0"/>
              </a:spcBef>
              <a:buFont typeface="Arial"/>
              <a:buChar char="•"/>
            </a:pPr>
            <a:r>
              <a:rPr lang="en-US" sz="3000">
                <a:solidFill>
                  <a:srgbClr val="3D3937"/>
                </a:solidFill>
                <a:latin typeface="Helvetica World"/>
                <a:ea typeface="Helvetica World"/>
                <a:cs typeface="Helvetica World"/>
                <a:sym typeface="Helvetica World"/>
              </a:rPr>
              <a:t>Update stats dynamically.</a:t>
            </a:r>
          </a:p>
          <a:p>
            <a:pPr algn="l" rtl="true">
              <a:lnSpc>
                <a:spcPts val="4200"/>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Freeform 2" id="2"/>
          <p:cNvSpPr/>
          <p:nvPr/>
        </p:nvSpPr>
        <p:spPr>
          <a:xfrm flipH="false" flipV="false" rot="0">
            <a:off x="1819922" y="1028700"/>
            <a:ext cx="14648155" cy="8229600"/>
          </a:xfrm>
          <a:custGeom>
            <a:avLst/>
            <a:gdLst/>
            <a:ahLst/>
            <a:cxnLst/>
            <a:rect r="r" b="b" t="t" l="l"/>
            <a:pathLst>
              <a:path h="8229600" w="14648155">
                <a:moveTo>
                  <a:pt x="0" y="0"/>
                </a:moveTo>
                <a:lnTo>
                  <a:pt x="14648156" y="0"/>
                </a:lnTo>
                <a:lnTo>
                  <a:pt x="14648156" y="8229600"/>
                </a:lnTo>
                <a:lnTo>
                  <a:pt x="0" y="822960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33450"/>
            <a:ext cx="3188196" cy="649654"/>
          </a:xfrm>
          <a:prstGeom prst="rect">
            <a:avLst/>
          </a:prstGeom>
        </p:spPr>
        <p:txBody>
          <a:bodyPr anchor="t" rtlCol="false" tIns="0" lIns="0" bIns="0" rIns="0">
            <a:spAutoFit/>
          </a:bodyPr>
          <a:lstStyle/>
          <a:p>
            <a:pPr algn="l">
              <a:lnSpc>
                <a:spcPts val="5142"/>
              </a:lnSpc>
              <a:spcBef>
                <a:spcPct val="0"/>
              </a:spcBef>
            </a:pPr>
            <a:r>
              <a:rPr lang="en-US" b="true" sz="3673" u="sng">
                <a:solidFill>
                  <a:srgbClr val="51010C"/>
                </a:solidFill>
                <a:latin typeface="Arimo Bold"/>
                <a:ea typeface="Arimo Bold"/>
                <a:cs typeface="Arimo Bold"/>
                <a:sym typeface="Arimo Bold"/>
              </a:rPr>
              <a:t>Dockerization </a:t>
            </a:r>
          </a:p>
        </p:txBody>
      </p:sp>
      <p:sp>
        <p:nvSpPr>
          <p:cNvPr name="TextBox 4" id="4"/>
          <p:cNvSpPr txBox="true"/>
          <p:nvPr/>
        </p:nvSpPr>
        <p:spPr>
          <a:xfrm rot="0">
            <a:off x="1028700" y="1809750"/>
            <a:ext cx="16230600" cy="6381750"/>
          </a:xfrm>
          <a:prstGeom prst="rect">
            <a:avLst/>
          </a:prstGeom>
        </p:spPr>
        <p:txBody>
          <a:bodyPr anchor="t" rtlCol="false" tIns="0" lIns="0" bIns="0" rIns="0">
            <a:spAutoFit/>
          </a:bodyPr>
          <a:lstStyle/>
          <a:p>
            <a:pPr algn="l" rtl="true">
              <a:lnSpc>
                <a:spcPts val="4200"/>
              </a:lnSpc>
            </a:pPr>
            <a:r>
              <a:rPr lang="en-US" sz="3000">
                <a:solidFill>
                  <a:srgbClr val="214184"/>
                </a:solidFill>
                <a:latin typeface="Helvetica World"/>
                <a:ea typeface="Helvetica World"/>
                <a:cs typeface="Helvetica World"/>
                <a:sym typeface="Helvetica World"/>
              </a:rPr>
              <a:t>Do</a:t>
            </a:r>
            <a:r>
              <a:rPr lang="en-US" sz="3000">
                <a:solidFill>
                  <a:srgbClr val="214184"/>
                </a:solidFill>
                <a:latin typeface="Helvetica World"/>
                <a:ea typeface="Helvetica World"/>
                <a:cs typeface="Helvetica World"/>
                <a:sym typeface="Helvetica World"/>
              </a:rPr>
              <a:t>cker is a tool that lets applications run in containers. This means that each application has all the files and libraries it needs to run independently. This keeps the development environment identical to t</a:t>
            </a:r>
            <a:r>
              <a:rPr lang="en-US" sz="3000">
                <a:solidFill>
                  <a:srgbClr val="214184"/>
                </a:solidFill>
                <a:latin typeface="Helvetica World"/>
                <a:ea typeface="Helvetica World"/>
                <a:cs typeface="Helvetica World"/>
                <a:sym typeface="Helvetica World"/>
              </a:rPr>
              <a:t>h</a:t>
            </a:r>
            <a:r>
              <a:rPr lang="en-US" sz="3000">
                <a:solidFill>
                  <a:srgbClr val="214184"/>
                </a:solidFill>
                <a:latin typeface="Helvetica World"/>
                <a:ea typeface="Helvetica World"/>
                <a:cs typeface="Helvetica World"/>
                <a:sym typeface="Helvetica World"/>
              </a:rPr>
              <a:t>e production environment, eliminating version and configuration issues</a:t>
            </a:r>
          </a:p>
          <a:p>
            <a:pPr algn="l" rtl="true">
              <a:lnSpc>
                <a:spcPts val="4200"/>
              </a:lnSpc>
            </a:pPr>
          </a:p>
          <a:p>
            <a:pPr algn="l" rtl="true">
              <a:lnSpc>
                <a:spcPts val="4200"/>
              </a:lnSpc>
              <a:spcBef>
                <a:spcPct val="0"/>
              </a:spcBef>
            </a:pPr>
            <a:r>
              <a:rPr lang="en-US" sz="3000">
                <a:solidFill>
                  <a:srgbClr val="214184"/>
                </a:solidFill>
                <a:latin typeface="Helvetica World"/>
                <a:ea typeface="Helvetica World"/>
                <a:cs typeface="Helvetica World"/>
                <a:sym typeface="Helvetica World"/>
              </a:rPr>
              <a:t>In the Smart Home IoT project, we have multiple services (ESP32 Server, Flask API, Web UI, Supabase). Docker allows each service to run in a separate container with its own port, without affecting the oth</a:t>
            </a:r>
            <a:r>
              <a:rPr lang="en-US" sz="3000">
                <a:solidFill>
                  <a:srgbClr val="214184"/>
                </a:solidFill>
                <a:latin typeface="Helvetica World"/>
                <a:ea typeface="Helvetica World"/>
                <a:cs typeface="Helvetica World"/>
                <a:sym typeface="Helvetica World"/>
              </a:rPr>
              <a:t>ers. We can also run the entire project with a single docker-compose command</a:t>
            </a:r>
          </a:p>
          <a:p>
            <a:pPr algn="l" rtl="true">
              <a:lnSpc>
                <a:spcPts val="4200"/>
              </a:lnSpc>
              <a:spcBef>
                <a:spcPct val="0"/>
              </a:spcBef>
            </a:pPr>
          </a:p>
          <a:p>
            <a:pPr algn="l" rtl="true">
              <a:lnSpc>
                <a:spcPts val="4200"/>
              </a:lnSpc>
              <a:spcBef>
                <a:spcPct val="0"/>
              </a:spcBef>
            </a:pPr>
            <a:r>
              <a:rPr lang="en-US" sz="3000">
                <a:solidFill>
                  <a:srgbClr val="214184"/>
                </a:solidFill>
                <a:latin typeface="Helvetica World"/>
                <a:ea typeface="Helvetica World"/>
                <a:cs typeface="Helvetica World"/>
                <a:sym typeface="Helvetica World"/>
              </a:rPr>
              <a:t>Isolation: Each service runs independently, avoiding conflict</a:t>
            </a:r>
          </a:p>
          <a:p>
            <a:pPr algn="l" rtl="true">
              <a:lnSpc>
                <a:spcPts val="4200"/>
              </a:lnSpc>
              <a:spcBef>
                <a:spcPct val="0"/>
              </a:spcBef>
            </a:pPr>
            <a:r>
              <a:rPr lang="en-US" sz="3000">
                <a:solidFill>
                  <a:srgbClr val="214184"/>
                </a:solidFill>
                <a:latin typeface="Helvetica World"/>
                <a:ea typeface="Helvetica World"/>
                <a:cs typeface="Helvetica World"/>
                <a:sym typeface="Helvetica World"/>
              </a:rPr>
              <a:t>Portability: The project can be easily moved to any device or server</a:t>
            </a:r>
          </a:p>
          <a:p>
            <a:pPr algn="l" rtl="true">
              <a:lnSpc>
                <a:spcPts val="4200"/>
              </a:lnSpc>
              <a:spcBef>
                <a:spcPct val="0"/>
              </a:spcBef>
            </a:pPr>
            <a:r>
              <a:rPr lang="en-US" sz="3000">
                <a:solidFill>
                  <a:srgbClr val="214184"/>
                </a:solidFill>
                <a:latin typeface="Helvetica World"/>
                <a:ea typeface="Helvetica World"/>
                <a:cs typeface="Helvetica World"/>
                <a:sym typeface="Helvetica World"/>
              </a:rPr>
              <a:t>Reproducibility: Anyone running the project will see the same results without any configuration issues</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8115300" cy="673466"/>
          </a:xfrm>
          <a:prstGeom prst="rect">
            <a:avLst/>
          </a:prstGeom>
        </p:spPr>
        <p:txBody>
          <a:bodyPr anchor="t" rtlCol="false" tIns="0" lIns="0" bIns="0" rIns="0">
            <a:spAutoFit/>
          </a:bodyPr>
          <a:lstStyle/>
          <a:p>
            <a:pPr algn="l">
              <a:lnSpc>
                <a:spcPts val="5142"/>
              </a:lnSpc>
              <a:spcBef>
                <a:spcPct val="0"/>
              </a:spcBef>
            </a:pPr>
            <a:r>
              <a:rPr lang="en-US" b="true" sz="3673">
                <a:solidFill>
                  <a:srgbClr val="214184"/>
                </a:solidFill>
                <a:latin typeface="Helvetica World Bold"/>
                <a:ea typeface="Helvetica World Bold"/>
                <a:cs typeface="Helvetica World Bold"/>
                <a:sym typeface="Helvetica World Bold"/>
              </a:rPr>
              <a:t>Docker Images – Building Blocks</a:t>
            </a:r>
          </a:p>
        </p:txBody>
      </p:sp>
      <p:sp>
        <p:nvSpPr>
          <p:cNvPr name="TextBox 3" id="3"/>
          <p:cNvSpPr txBox="true"/>
          <p:nvPr/>
        </p:nvSpPr>
        <p:spPr>
          <a:xfrm rot="0">
            <a:off x="1048494" y="2391813"/>
            <a:ext cx="16210806" cy="5314950"/>
          </a:xfrm>
          <a:prstGeom prst="rect">
            <a:avLst/>
          </a:prstGeom>
        </p:spPr>
        <p:txBody>
          <a:bodyPr anchor="t" rtlCol="false" tIns="0" lIns="0" bIns="0" rIns="0">
            <a:spAutoFit/>
          </a:bodyPr>
          <a:lstStyle/>
          <a:p>
            <a:pPr algn="l">
              <a:lnSpc>
                <a:spcPts val="4200"/>
              </a:lnSpc>
            </a:pPr>
            <a:r>
              <a:rPr lang="en-US" sz="3000">
                <a:solidFill>
                  <a:srgbClr val="3C4449"/>
                </a:solidFill>
                <a:latin typeface="Helvetica World"/>
                <a:ea typeface="Helvetica World"/>
                <a:cs typeface="Helvetica World"/>
                <a:sym typeface="Helvetica World"/>
              </a:rPr>
              <a:t>Each service in the Smart</a:t>
            </a:r>
            <a:r>
              <a:rPr lang="en-US" sz="3000">
                <a:solidFill>
                  <a:srgbClr val="3C4449"/>
                </a:solidFill>
                <a:latin typeface="Helvetica World"/>
                <a:ea typeface="Helvetica World"/>
                <a:cs typeface="Helvetica World"/>
                <a:sym typeface="Helvetica World"/>
              </a:rPr>
              <a:t> Home IoT project has a Docker image ready.</a:t>
            </a:r>
          </a:p>
          <a:p>
            <a:pPr algn="l">
              <a:lnSpc>
                <a:spcPts val="4200"/>
              </a:lnSpc>
            </a:pPr>
          </a:p>
          <a:p>
            <a:pPr algn="l">
              <a:lnSpc>
                <a:spcPts val="4200"/>
              </a:lnSpc>
            </a:pPr>
            <a:r>
              <a:rPr lang="en-US" sz="3000">
                <a:solidFill>
                  <a:srgbClr val="3C4449"/>
                </a:solidFill>
                <a:latin typeface="Helvetica World"/>
                <a:ea typeface="Helvetica World"/>
                <a:cs typeface="Helvetica World"/>
                <a:sym typeface="Helvetica World"/>
              </a:rPr>
              <a:t>es</a:t>
            </a:r>
            <a:r>
              <a:rPr lang="en-US" sz="3000">
                <a:solidFill>
                  <a:srgbClr val="3C4449"/>
                </a:solidFill>
                <a:latin typeface="Helvetica World"/>
                <a:ea typeface="Helvetica World"/>
                <a:cs typeface="Helvetica World"/>
                <a:sym typeface="Helvetica World"/>
              </a:rPr>
              <a:t>p32-</a:t>
            </a:r>
            <a:r>
              <a:rPr lang="en-US" sz="3000">
                <a:solidFill>
                  <a:srgbClr val="3C4449"/>
                </a:solidFill>
                <a:latin typeface="Helvetica World"/>
                <a:ea typeface="Helvetica World"/>
                <a:cs typeface="Helvetica World"/>
                <a:sym typeface="Helvetica World"/>
              </a:rPr>
              <a:t>s</a:t>
            </a:r>
            <a:r>
              <a:rPr lang="en-US" sz="3000">
                <a:solidFill>
                  <a:srgbClr val="3C4449"/>
                </a:solidFill>
                <a:latin typeface="Helvetica World"/>
                <a:ea typeface="Helvetica World"/>
                <a:cs typeface="Helvetica World"/>
                <a:sym typeface="Helvetica World"/>
              </a:rPr>
              <a:t>erv</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r</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n</a:t>
            </a:r>
            <a:r>
              <a:rPr lang="en-US" sz="3000">
                <a:solidFill>
                  <a:srgbClr val="3C4449"/>
                </a:solidFill>
                <a:latin typeface="Helvetica World"/>
                <a:ea typeface="Helvetica World"/>
                <a:cs typeface="Helvetica World"/>
                <a:sym typeface="Helvetica World"/>
              </a:rPr>
              <a:t>d</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m</a:t>
            </a:r>
            <a:r>
              <a:rPr lang="en-US" sz="3000">
                <a:solidFill>
                  <a:srgbClr val="3C4449"/>
                </a:solidFill>
                <a:latin typeface="Helvetica World"/>
                <a:ea typeface="Helvetica World"/>
                <a:cs typeface="Helvetica World"/>
                <a:sym typeface="Helvetica World"/>
              </a:rPr>
              <a:t>o</a:t>
            </a:r>
            <a:r>
              <a:rPr lang="en-US" sz="3000">
                <a:solidFill>
                  <a:srgbClr val="3C4449"/>
                </a:solidFill>
                <a:latin typeface="Helvetica World"/>
                <a:ea typeface="Helvetica World"/>
                <a:cs typeface="Helvetica World"/>
                <a:sym typeface="Helvetica World"/>
              </a:rPr>
              <a:t>ck-a</a:t>
            </a:r>
            <a:r>
              <a:rPr lang="en-US" sz="3000">
                <a:solidFill>
                  <a:srgbClr val="3C4449"/>
                </a:solidFill>
                <a:latin typeface="Helvetica World"/>
                <a:ea typeface="Helvetica World"/>
                <a:cs typeface="Helvetica World"/>
                <a:sym typeface="Helvetica World"/>
              </a:rPr>
              <a:t>pi </a:t>
            </a:r>
            <a:r>
              <a:rPr lang="en-US" sz="3000">
                <a:solidFill>
                  <a:srgbClr val="3C4449"/>
                </a:solidFill>
                <a:latin typeface="Helvetica World"/>
                <a:ea typeface="Helvetica World"/>
                <a:cs typeface="Helvetica World"/>
                <a:sym typeface="Helvetica World"/>
              </a:rPr>
              <a:t>already</a:t>
            </a:r>
            <a:r>
              <a:rPr lang="en-US" sz="3000">
                <a:solidFill>
                  <a:srgbClr val="3C4449"/>
                </a:solidFill>
                <a:latin typeface="Helvetica World"/>
                <a:ea typeface="Helvetica World"/>
                <a:cs typeface="Helvetica World"/>
                <a:sym typeface="Helvetica World"/>
              </a:rPr>
              <a:t> have im</a:t>
            </a:r>
            <a:r>
              <a:rPr lang="en-US" sz="3000">
                <a:solidFill>
                  <a:srgbClr val="3C4449"/>
                </a:solidFill>
                <a:latin typeface="Helvetica World"/>
                <a:ea typeface="Helvetica World"/>
                <a:cs typeface="Helvetica World"/>
                <a:sym typeface="Helvetica World"/>
              </a:rPr>
              <a:t>ages ready.</a:t>
            </a:r>
          </a:p>
          <a:p>
            <a:pPr algn="l">
              <a:lnSpc>
                <a:spcPts val="4200"/>
              </a:lnSpc>
            </a:pPr>
          </a:p>
          <a:p>
            <a:pPr algn="l">
              <a:lnSpc>
                <a:spcPts val="4200"/>
              </a:lnSpc>
            </a:pPr>
            <a:r>
              <a:rPr lang="en-US" sz="3000">
                <a:solidFill>
                  <a:srgbClr val="3C4449"/>
                </a:solidFill>
                <a:latin typeface="Helvetica World"/>
                <a:ea typeface="Helvetica World"/>
                <a:cs typeface="Helvetica World"/>
                <a:sym typeface="Helvetica World"/>
              </a:rPr>
              <a:t>We b</a:t>
            </a:r>
            <a:r>
              <a:rPr lang="en-US" sz="3000">
                <a:solidFill>
                  <a:srgbClr val="3C4449"/>
                </a:solidFill>
                <a:latin typeface="Helvetica World"/>
                <a:ea typeface="Helvetica World"/>
                <a:cs typeface="Helvetica World"/>
                <a:sym typeface="Helvetica World"/>
              </a:rPr>
              <a:t>u</a:t>
            </a:r>
            <a:r>
              <a:rPr lang="en-US" sz="3000">
                <a:solidFill>
                  <a:srgbClr val="3C4449"/>
                </a:solidFill>
                <a:latin typeface="Helvetica World"/>
                <a:ea typeface="Helvetica World"/>
                <a:cs typeface="Helvetica World"/>
                <a:sym typeface="Helvetica World"/>
              </a:rPr>
              <a:t>i</a:t>
            </a:r>
            <a:r>
              <a:rPr lang="en-US" sz="3000">
                <a:solidFill>
                  <a:srgbClr val="3C4449"/>
                </a:solidFill>
                <a:latin typeface="Helvetica World"/>
                <a:ea typeface="Helvetica World"/>
                <a:cs typeface="Helvetica World"/>
                <a:sym typeface="Helvetica World"/>
              </a:rPr>
              <a:t>l</a:t>
            </a:r>
            <a:r>
              <a:rPr lang="en-US" sz="3000">
                <a:solidFill>
                  <a:srgbClr val="3C4449"/>
                </a:solidFill>
                <a:latin typeface="Helvetica World"/>
                <a:ea typeface="Helvetica World"/>
                <a:cs typeface="Helvetica World"/>
                <a:sym typeface="Helvetica World"/>
              </a:rPr>
              <a:t>t</a:t>
            </a:r>
            <a:r>
              <a:rPr lang="en-US" sz="3000">
                <a:solidFill>
                  <a:srgbClr val="3C4449"/>
                </a:solidFill>
                <a:latin typeface="Helvetica World"/>
                <a:ea typeface="Helvetica World"/>
                <a:cs typeface="Helvetica World"/>
                <a:sym typeface="Helvetica World"/>
              </a:rPr>
              <a:t> f</a:t>
            </a:r>
            <a:r>
              <a:rPr lang="en-US" sz="3000">
                <a:solidFill>
                  <a:srgbClr val="3C4449"/>
                </a:solidFill>
                <a:latin typeface="Helvetica World"/>
                <a:ea typeface="Helvetica World"/>
                <a:cs typeface="Helvetica World"/>
                <a:sym typeface="Helvetica World"/>
              </a:rPr>
              <a:t>laskapi</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and w</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b-u</a:t>
            </a:r>
            <a:r>
              <a:rPr lang="en-US" sz="3000">
                <a:solidFill>
                  <a:srgbClr val="3C4449"/>
                </a:solidFill>
                <a:latin typeface="Helvetica World"/>
                <a:ea typeface="Helvetica World"/>
                <a:cs typeface="Helvetica World"/>
                <a:sym typeface="Helvetica World"/>
              </a:rPr>
              <a:t>i </a:t>
            </a:r>
            <a:r>
              <a:rPr lang="en-US" sz="3000">
                <a:solidFill>
                  <a:srgbClr val="3C4449"/>
                </a:solidFill>
                <a:latin typeface="Helvetica World"/>
                <a:ea typeface="Helvetica World"/>
                <a:cs typeface="Helvetica World"/>
                <a:sym typeface="Helvetica World"/>
              </a:rPr>
              <a:t>fr</a:t>
            </a:r>
            <a:r>
              <a:rPr lang="en-US" sz="3000">
                <a:solidFill>
                  <a:srgbClr val="3C4449"/>
                </a:solidFill>
                <a:latin typeface="Helvetica World"/>
                <a:ea typeface="Helvetica World"/>
                <a:cs typeface="Helvetica World"/>
                <a:sym typeface="Helvetica World"/>
              </a:rPr>
              <a:t>o</a:t>
            </a:r>
            <a:r>
              <a:rPr lang="en-US" sz="3000">
                <a:solidFill>
                  <a:srgbClr val="3C4449"/>
                </a:solidFill>
                <a:latin typeface="Helvetica World"/>
                <a:ea typeface="Helvetica World"/>
                <a:cs typeface="Helvetica World"/>
                <a:sym typeface="Helvetica World"/>
              </a:rPr>
              <a:t>m</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custom Docker file for each.</a:t>
            </a:r>
          </a:p>
          <a:p>
            <a:pPr algn="l">
              <a:lnSpc>
                <a:spcPts val="4200"/>
              </a:lnSpc>
            </a:pPr>
          </a:p>
          <a:p>
            <a:pPr algn="l">
              <a:lnSpc>
                <a:spcPts val="4200"/>
              </a:lnSpc>
              <a:spcBef>
                <a:spcPct val="0"/>
              </a:spcBef>
            </a:pP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fter the images were re</a:t>
            </a: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d</a:t>
            </a:r>
            <a:r>
              <a:rPr lang="en-US" sz="3000">
                <a:solidFill>
                  <a:srgbClr val="3C4449"/>
                </a:solidFill>
                <a:latin typeface="Helvetica World"/>
                <a:ea typeface="Helvetica World"/>
                <a:cs typeface="Helvetica World"/>
                <a:sym typeface="Helvetica World"/>
              </a:rPr>
              <a:t>y</a:t>
            </a:r>
            <a:r>
              <a:rPr lang="en-US" sz="3000">
                <a:solidFill>
                  <a:srgbClr val="3C4449"/>
                </a:solidFill>
                <a:latin typeface="Helvetica World"/>
                <a:ea typeface="Helvetica World"/>
                <a:cs typeface="Helvetica World"/>
                <a:sym typeface="Helvetica World"/>
              </a:rPr>
              <a:t>, we r</a:t>
            </a: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n</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each</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service as a separate container on the local machine.</a:t>
            </a:r>
          </a:p>
          <a:p>
            <a:pPr algn="l">
              <a:lnSpc>
                <a:spcPts val="4200"/>
              </a:lnSpc>
              <a:spcBef>
                <a:spcPct val="0"/>
              </a:spcBef>
            </a:pPr>
          </a:p>
          <a:p>
            <a:pPr algn="l" rtl="true">
              <a:lnSpc>
                <a:spcPts val="4200"/>
              </a:lnSpc>
              <a:spcBef>
                <a:spcPct val="0"/>
              </a:spcBef>
            </a:pPr>
            <a:r>
              <a:rPr lang="en-US" sz="3000">
                <a:solidFill>
                  <a:srgbClr val="3C4449"/>
                </a:solidFill>
                <a:latin typeface="Helvetica World"/>
                <a:ea typeface="Helvetica World"/>
                <a:cs typeface="Helvetica World"/>
                <a:sym typeface="Helvetica World"/>
              </a:rPr>
              <a:t>W</a:t>
            </a:r>
            <a:r>
              <a:rPr lang="en-US" sz="3000">
                <a:solidFill>
                  <a:srgbClr val="3C4449"/>
                </a:solidFill>
                <a:latin typeface="Helvetica World"/>
                <a:ea typeface="Helvetica World"/>
                <a:cs typeface="Helvetica World"/>
                <a:sym typeface="Helvetica World"/>
              </a:rPr>
              <a:t>e used docker-compose to connect all the containers toget</a:t>
            </a:r>
            <a:r>
              <a:rPr lang="en-US" sz="3000">
                <a:solidFill>
                  <a:srgbClr val="3C4449"/>
                </a:solidFill>
                <a:latin typeface="Helvetica World"/>
                <a:ea typeface="Helvetica World"/>
                <a:cs typeface="Helvetica World"/>
                <a:sym typeface="Helvetica World"/>
              </a:rPr>
              <a:t>he</a:t>
            </a:r>
            <a:r>
              <a:rPr lang="en-US" sz="3000">
                <a:solidFill>
                  <a:srgbClr val="3C4449"/>
                </a:solidFill>
                <a:latin typeface="Helvetica World"/>
                <a:ea typeface="Helvetica World"/>
                <a:cs typeface="Helvetica World"/>
                <a:sym typeface="Helvetica World"/>
              </a:rPr>
              <a:t>r</a:t>
            </a:r>
            <a:r>
              <a:rPr lang="en-US" sz="3000">
                <a:solidFill>
                  <a:srgbClr val="3C4449"/>
                </a:solidFill>
                <a:latin typeface="Helvetica World"/>
                <a:ea typeface="Helvetica World"/>
                <a:cs typeface="Helvetica World"/>
                <a:sym typeface="Helvetica World"/>
              </a:rPr>
              <a:t> an</a:t>
            </a:r>
            <a:r>
              <a:rPr lang="en-US" sz="3000">
                <a:solidFill>
                  <a:srgbClr val="3C4449"/>
                </a:solidFill>
                <a:latin typeface="Helvetica World"/>
                <a:ea typeface="Helvetica World"/>
                <a:cs typeface="Helvetica World"/>
                <a:sym typeface="Helvetica World"/>
              </a:rPr>
              <a:t>d</a:t>
            </a:r>
            <a:r>
              <a:rPr lang="en-US" sz="3000">
                <a:solidFill>
                  <a:srgbClr val="3C4449"/>
                </a:solidFill>
                <a:latin typeface="Helvetica World"/>
                <a:ea typeface="Helvetica World"/>
                <a:cs typeface="Helvetica World"/>
                <a:sym typeface="Helvetica World"/>
              </a:rPr>
              <a:t> d</a:t>
            </a:r>
            <a:r>
              <a:rPr lang="en-US" sz="3000">
                <a:solidFill>
                  <a:srgbClr val="3C4449"/>
                </a:solidFill>
                <a:latin typeface="Helvetica World"/>
                <a:ea typeface="Helvetica World"/>
                <a:cs typeface="Helvetica World"/>
                <a:sym typeface="Helvetica World"/>
              </a:rPr>
              <a:t>is</a:t>
            </a:r>
            <a:r>
              <a:rPr lang="en-US" sz="3000">
                <a:solidFill>
                  <a:srgbClr val="3C4449"/>
                </a:solidFill>
                <a:latin typeface="Helvetica World"/>
                <a:ea typeface="Helvetica World"/>
                <a:cs typeface="Helvetica World"/>
                <a:sym typeface="Helvetica World"/>
              </a:rPr>
              <a:t>t</a:t>
            </a:r>
            <a:r>
              <a:rPr lang="en-US" sz="3000">
                <a:solidFill>
                  <a:srgbClr val="3C4449"/>
                </a:solidFill>
                <a:latin typeface="Helvetica World"/>
                <a:ea typeface="Helvetica World"/>
                <a:cs typeface="Helvetica World"/>
                <a:sym typeface="Helvetica World"/>
              </a:rPr>
              <a:t>ribut</a:t>
            </a:r>
            <a:r>
              <a:rPr lang="en-US" sz="3000">
                <a:solidFill>
                  <a:srgbClr val="3C4449"/>
                </a:solidFill>
                <a:latin typeface="Helvetica World"/>
                <a:ea typeface="Helvetica World"/>
                <a:cs typeface="Helvetica World"/>
                <a:sym typeface="Helvetica World"/>
              </a:rPr>
              <a:t>e</a:t>
            </a:r>
            <a:r>
              <a:rPr lang="en-US" sz="3000">
                <a:solidFill>
                  <a:srgbClr val="3C4449"/>
                </a:solidFill>
                <a:latin typeface="Helvetica World"/>
                <a:ea typeface="Helvetica World"/>
                <a:cs typeface="Helvetica World"/>
                <a:sym typeface="Helvetica World"/>
              </a:rPr>
              <a:t> the ports so that everything runs seamlessly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2159991"/>
            <a:ext cx="9095184" cy="649654"/>
          </a:xfrm>
          <a:prstGeom prst="rect">
            <a:avLst/>
          </a:prstGeom>
        </p:spPr>
        <p:txBody>
          <a:bodyPr anchor="t" rtlCol="false" tIns="0" lIns="0" bIns="0" rIns="0">
            <a:spAutoFit/>
          </a:bodyPr>
          <a:lstStyle/>
          <a:p>
            <a:pPr algn="l">
              <a:lnSpc>
                <a:spcPts val="5142"/>
              </a:lnSpc>
              <a:spcBef>
                <a:spcPct val="0"/>
              </a:spcBef>
            </a:pPr>
            <a:r>
              <a:rPr lang="en-US" b="true" sz="3673">
                <a:solidFill>
                  <a:srgbClr val="51010C"/>
                </a:solidFill>
                <a:latin typeface="Arimo Bold"/>
                <a:ea typeface="Arimo Bold"/>
                <a:cs typeface="Arimo Bold"/>
                <a:sym typeface="Arimo Bold"/>
              </a:rPr>
              <a:t>Follow this link to enjoy the github repo: </a:t>
            </a:r>
          </a:p>
        </p:txBody>
      </p:sp>
      <p:sp>
        <p:nvSpPr>
          <p:cNvPr name="TextBox 3" id="3"/>
          <p:cNvSpPr txBox="true"/>
          <p:nvPr/>
        </p:nvSpPr>
        <p:spPr>
          <a:xfrm rot="0">
            <a:off x="1181100" y="3529818"/>
            <a:ext cx="10629305" cy="649654"/>
          </a:xfrm>
          <a:prstGeom prst="rect">
            <a:avLst/>
          </a:prstGeom>
        </p:spPr>
        <p:txBody>
          <a:bodyPr anchor="t" rtlCol="false" tIns="0" lIns="0" bIns="0" rIns="0">
            <a:spAutoFit/>
          </a:bodyPr>
          <a:lstStyle/>
          <a:p>
            <a:pPr algn="ctr" rtl="true">
              <a:lnSpc>
                <a:spcPts val="5142"/>
              </a:lnSpc>
              <a:spcBef>
                <a:spcPct val="0"/>
              </a:spcBef>
            </a:pPr>
            <a:r>
              <a:rPr lang="en-US" sz="3673" u="sng">
                <a:solidFill>
                  <a:srgbClr val="214184"/>
                </a:solidFill>
                <a:latin typeface="Arimo"/>
                <a:ea typeface="Arimo"/>
                <a:cs typeface="Arimo"/>
                <a:sym typeface="Arimo"/>
                <a:hlinkClick r:id="rId2" tooltip="https://github.com/NadaFayez13/Smart_Home_IOT"/>
              </a:rPr>
              <a:t>https://github.com/NadaFayez13/Smart_Home_IOT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Freeform 2" id="2"/>
          <p:cNvSpPr/>
          <p:nvPr/>
        </p:nvSpPr>
        <p:spPr>
          <a:xfrm flipH="false" flipV="false" rot="0">
            <a:off x="2792016" y="2914651"/>
            <a:ext cx="12703969" cy="6110952"/>
          </a:xfrm>
          <a:custGeom>
            <a:avLst/>
            <a:gdLst/>
            <a:ahLst/>
            <a:cxnLst/>
            <a:rect r="r" b="b" t="t" l="l"/>
            <a:pathLst>
              <a:path h="6110952" w="12703969">
                <a:moveTo>
                  <a:pt x="0" y="0"/>
                </a:moveTo>
                <a:lnTo>
                  <a:pt x="12703968" y="0"/>
                </a:lnTo>
                <a:lnTo>
                  <a:pt x="12703968" y="6110953"/>
                </a:lnTo>
                <a:lnTo>
                  <a:pt x="0" y="6110953"/>
                </a:lnTo>
                <a:lnTo>
                  <a:pt x="0" y="0"/>
                </a:lnTo>
                <a:close/>
              </a:path>
            </a:pathLst>
          </a:custGeom>
          <a:blipFill>
            <a:blip r:embed="rId2"/>
            <a:stretch>
              <a:fillRect l="-6382" t="-1369" r="-1976" b="0"/>
            </a:stretch>
          </a:blipFill>
        </p:spPr>
      </p:sp>
      <p:sp>
        <p:nvSpPr>
          <p:cNvPr name="TextBox 3" id="3"/>
          <p:cNvSpPr txBox="true"/>
          <p:nvPr/>
        </p:nvSpPr>
        <p:spPr>
          <a:xfrm rot="0">
            <a:off x="1028700" y="933450"/>
            <a:ext cx="3785295" cy="649654"/>
          </a:xfrm>
          <a:prstGeom prst="rect">
            <a:avLst/>
          </a:prstGeom>
        </p:spPr>
        <p:txBody>
          <a:bodyPr anchor="t" rtlCol="false" tIns="0" lIns="0" bIns="0" rIns="0">
            <a:spAutoFit/>
          </a:bodyPr>
          <a:lstStyle/>
          <a:p>
            <a:pPr algn="l" rtl="true">
              <a:lnSpc>
                <a:spcPts val="5142"/>
              </a:lnSpc>
              <a:spcBef>
                <a:spcPct val="0"/>
              </a:spcBef>
            </a:pPr>
            <a:r>
              <a:rPr lang="en-US" b="true" sz="3673" u="sng">
                <a:solidFill>
                  <a:srgbClr val="51010C"/>
                </a:solidFill>
                <a:latin typeface="Arimo Bold"/>
                <a:ea typeface="Arimo Bold"/>
                <a:cs typeface="Arimo Bold"/>
                <a:sym typeface="Arimo Bold"/>
              </a:rPr>
              <a:t>Project</a:t>
            </a:r>
            <a:r>
              <a:rPr lang="en-US" b="true" sz="3673" u="sng">
                <a:solidFill>
                  <a:srgbClr val="51010C"/>
                </a:solidFill>
                <a:latin typeface="Arimo Bold"/>
                <a:ea typeface="Arimo Bold"/>
                <a:cs typeface="Arimo Bold"/>
                <a:sym typeface="Arimo Bold"/>
              </a:rPr>
              <a:t> Overview</a:t>
            </a:r>
          </a:p>
        </p:txBody>
      </p:sp>
      <p:sp>
        <p:nvSpPr>
          <p:cNvPr name="TextBox 4" id="4"/>
          <p:cNvSpPr txBox="true"/>
          <p:nvPr/>
        </p:nvSpPr>
        <p:spPr>
          <a:xfrm rot="0">
            <a:off x="1028700" y="1525954"/>
            <a:ext cx="16230600" cy="1100504"/>
          </a:xfrm>
          <a:prstGeom prst="rect">
            <a:avLst/>
          </a:prstGeom>
        </p:spPr>
        <p:txBody>
          <a:bodyPr anchor="t" rtlCol="false" tIns="0" lIns="0" bIns="0" rIns="0">
            <a:spAutoFit/>
          </a:bodyPr>
          <a:lstStyle/>
          <a:p>
            <a:pPr algn="l" rtl="true">
              <a:lnSpc>
                <a:spcPts val="4442"/>
              </a:lnSpc>
              <a:spcBef>
                <a:spcPct val="0"/>
              </a:spcBef>
            </a:pPr>
            <a:r>
              <a:rPr lang="en-US" sz="3173">
                <a:solidFill>
                  <a:srgbClr val="214184"/>
                </a:solidFill>
                <a:latin typeface="Helvetica World"/>
                <a:ea typeface="Helvetica World"/>
                <a:cs typeface="Helvetica World"/>
                <a:sym typeface="Helvetica World"/>
              </a:rPr>
              <a:t>Our project is a Smart Home System designed to make</a:t>
            </a:r>
            <a:r>
              <a:rPr lang="en-US" sz="3173">
                <a:solidFill>
                  <a:srgbClr val="214184"/>
                </a:solidFill>
                <a:latin typeface="Helvetica World"/>
                <a:ea typeface="Helvetica World"/>
                <a:cs typeface="Helvetica World"/>
                <a:sym typeface="Helvetica World"/>
              </a:rPr>
              <a:t> homes safer, smarter, and more comfortable through seamless IoT integration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028700" y="2382759"/>
            <a:ext cx="16230600" cy="5464859"/>
          </a:xfrm>
          <a:prstGeom prst="rect">
            <a:avLst/>
          </a:prstGeom>
        </p:spPr>
        <p:txBody>
          <a:bodyPr anchor="t" rtlCol="false" tIns="0" lIns="0" bIns="0" rIns="0">
            <a:spAutoFit/>
          </a:bodyPr>
          <a:lstStyle/>
          <a:p>
            <a:pPr algn="l">
              <a:lnSpc>
                <a:spcPts val="4862"/>
              </a:lnSpc>
            </a:pPr>
            <a:r>
              <a:rPr lang="en-US" sz="3473">
                <a:solidFill>
                  <a:srgbClr val="214184"/>
                </a:solidFill>
                <a:latin typeface="Helvetica World"/>
                <a:ea typeface="Helvetica World"/>
                <a:cs typeface="Helvetica World"/>
                <a:sym typeface="Helvetica World"/>
              </a:rPr>
              <a:t>The hardware side represents the core of a smart home system.</a:t>
            </a:r>
          </a:p>
          <a:p>
            <a:pPr algn="l" rtl="true">
              <a:lnSpc>
                <a:spcPts val="4862"/>
              </a:lnSpc>
            </a:pPr>
            <a:r>
              <a:rPr lang="en-US" sz="3473">
                <a:solidFill>
                  <a:srgbClr val="214184"/>
                </a:solidFill>
                <a:latin typeface="Helvetica World"/>
                <a:ea typeface="Helvetica World"/>
                <a:cs typeface="Helvetica World"/>
                <a:sym typeface="Helvetica World"/>
              </a:rPr>
              <a:t>Various sensors collect environmental data such as temperature, humidity, motion, and gas</a:t>
            </a:r>
          </a:p>
          <a:p>
            <a:pPr algn="l" rtl="true">
              <a:lnSpc>
                <a:spcPts val="4862"/>
              </a:lnSpc>
            </a:pPr>
            <a:r>
              <a:rPr lang="en-US" sz="3473">
                <a:solidFill>
                  <a:srgbClr val="214184"/>
                </a:solidFill>
                <a:latin typeface="Helvetica World"/>
                <a:ea typeface="Helvetica World"/>
                <a:cs typeface="Helvetica World"/>
                <a:sym typeface="Helvetica World"/>
              </a:rPr>
              <a:t>Output modules such as LEDs, buzzers, and servo motors enable direct responses such as alerts or control</a:t>
            </a:r>
          </a:p>
          <a:p>
            <a:pPr algn="l" rtl="true">
              <a:lnSpc>
                <a:spcPts val="4862"/>
              </a:lnSpc>
            </a:pPr>
          </a:p>
          <a:p>
            <a:pPr algn="l" rtl="true">
              <a:lnSpc>
                <a:spcPts val="4862"/>
              </a:lnSpc>
              <a:spcBef>
                <a:spcPct val="0"/>
              </a:spcBef>
            </a:pPr>
            <a:r>
              <a:rPr lang="en-US" sz="3473">
                <a:solidFill>
                  <a:srgbClr val="214184"/>
                </a:solidFill>
                <a:latin typeface="Helvetica World"/>
                <a:ea typeface="Helvetica World"/>
                <a:cs typeface="Helvetica World"/>
                <a:sym typeface="Helvetica World"/>
              </a:rPr>
              <a:t>The ESP32 acts as the central component connecting these components. It receives inputs from the sensors, processes them, and then sends commands to connected devices. The results are displayed on an LCD screen or</a:t>
            </a:r>
            <a:r>
              <a:rPr lang="en-US" sz="3473">
                <a:solidFill>
                  <a:srgbClr val="214184"/>
                </a:solidFill>
                <a:latin typeface="Helvetica World"/>
                <a:ea typeface="Helvetica World"/>
                <a:cs typeface="Helvetica World"/>
                <a:sym typeface="Helvetica World"/>
              </a:rPr>
              <a:t> sent to an app</a:t>
            </a:r>
          </a:p>
        </p:txBody>
      </p:sp>
      <p:sp>
        <p:nvSpPr>
          <p:cNvPr name="Freeform 3" id="3"/>
          <p:cNvSpPr/>
          <p:nvPr/>
        </p:nvSpPr>
        <p:spPr>
          <a:xfrm flipH="false" flipV="false" rot="0">
            <a:off x="2736221" y="1305902"/>
            <a:ext cx="12934538" cy="8229600"/>
          </a:xfrm>
          <a:custGeom>
            <a:avLst/>
            <a:gdLst/>
            <a:ahLst/>
            <a:cxnLst/>
            <a:rect r="r" b="b" t="t" l="l"/>
            <a:pathLst>
              <a:path h="8229600" w="12934538">
                <a:moveTo>
                  <a:pt x="0" y="0"/>
                </a:moveTo>
                <a:lnTo>
                  <a:pt x="12934539" y="0"/>
                </a:lnTo>
                <a:lnTo>
                  <a:pt x="12934539" y="8229600"/>
                </a:lnTo>
                <a:lnTo>
                  <a:pt x="0" y="8229600"/>
                </a:lnTo>
                <a:lnTo>
                  <a:pt x="0" y="0"/>
                </a:lnTo>
                <a:close/>
              </a:path>
            </a:pathLst>
          </a:custGeom>
          <a:blipFill>
            <a:blip r:embed="rId2">
              <a:alphaModFix amt="15000"/>
            </a:blip>
            <a:stretch>
              <a:fillRect l="0" t="0" r="0" b="0"/>
            </a:stretch>
          </a:blipFill>
        </p:spPr>
      </p:sp>
      <p:sp>
        <p:nvSpPr>
          <p:cNvPr name="TextBox 4" id="4"/>
          <p:cNvSpPr txBox="true"/>
          <p:nvPr/>
        </p:nvSpPr>
        <p:spPr>
          <a:xfrm rot="0">
            <a:off x="1028700" y="933450"/>
            <a:ext cx="2980879" cy="649654"/>
          </a:xfrm>
          <a:prstGeom prst="rect">
            <a:avLst/>
          </a:prstGeom>
        </p:spPr>
        <p:txBody>
          <a:bodyPr anchor="t" rtlCol="false" tIns="0" lIns="0" bIns="0" rIns="0">
            <a:spAutoFit/>
          </a:bodyPr>
          <a:lstStyle/>
          <a:p>
            <a:pPr algn="l">
              <a:lnSpc>
                <a:spcPts val="5142"/>
              </a:lnSpc>
              <a:spcBef>
                <a:spcPct val="0"/>
              </a:spcBef>
            </a:pPr>
            <a:r>
              <a:rPr lang="en-US" b="true" sz="3673" u="sng">
                <a:solidFill>
                  <a:srgbClr val="51010C"/>
                </a:solidFill>
                <a:latin typeface="Arimo Bold"/>
                <a:ea typeface="Arimo Bold"/>
                <a:cs typeface="Arimo Bold"/>
                <a:sym typeface="Arimo Bold"/>
              </a:rPr>
              <a:t>IOT hardware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Freeform 2" id="2"/>
          <p:cNvSpPr/>
          <p:nvPr/>
        </p:nvSpPr>
        <p:spPr>
          <a:xfrm flipH="false" flipV="false" rot="0">
            <a:off x="15355861" y="2439484"/>
            <a:ext cx="2382025" cy="2280789"/>
          </a:xfrm>
          <a:custGeom>
            <a:avLst/>
            <a:gdLst/>
            <a:ahLst/>
            <a:cxnLst/>
            <a:rect r="r" b="b" t="t" l="l"/>
            <a:pathLst>
              <a:path h="2280789" w="2382025">
                <a:moveTo>
                  <a:pt x="0" y="0"/>
                </a:moveTo>
                <a:lnTo>
                  <a:pt x="2382026" y="0"/>
                </a:lnTo>
                <a:lnTo>
                  <a:pt x="2382026" y="2280790"/>
                </a:lnTo>
                <a:lnTo>
                  <a:pt x="0" y="2280790"/>
                </a:lnTo>
                <a:lnTo>
                  <a:pt x="0" y="0"/>
                </a:lnTo>
                <a:close/>
              </a:path>
            </a:pathLst>
          </a:custGeom>
          <a:blipFill>
            <a:blip r:embed="rId2"/>
            <a:stretch>
              <a:fillRect l="0" t="0" r="0" b="0"/>
            </a:stretch>
          </a:blipFill>
        </p:spPr>
      </p:sp>
      <p:sp>
        <p:nvSpPr>
          <p:cNvPr name="TextBox 3" id="3"/>
          <p:cNvSpPr txBox="true"/>
          <p:nvPr/>
        </p:nvSpPr>
        <p:spPr>
          <a:xfrm rot="0">
            <a:off x="1028700" y="933450"/>
            <a:ext cx="3887093" cy="649654"/>
          </a:xfrm>
          <a:prstGeom prst="rect">
            <a:avLst/>
          </a:prstGeom>
        </p:spPr>
        <p:txBody>
          <a:bodyPr anchor="t" rtlCol="false" tIns="0" lIns="0" bIns="0" rIns="0">
            <a:spAutoFit/>
          </a:bodyPr>
          <a:lstStyle/>
          <a:p>
            <a:pPr algn="r">
              <a:lnSpc>
                <a:spcPts val="5142"/>
              </a:lnSpc>
              <a:spcBef>
                <a:spcPct val="0"/>
              </a:spcBef>
            </a:pPr>
            <a:r>
              <a:rPr lang="en-US" b="true" sz="3673" u="sng">
                <a:solidFill>
                  <a:srgbClr val="51010C"/>
                </a:solidFill>
                <a:latin typeface="Arimo Bold"/>
                <a:ea typeface="Arimo Bold"/>
                <a:cs typeface="Arimo Bold"/>
                <a:sym typeface="Arimo Bold"/>
              </a:rPr>
              <a:t>The components:</a:t>
            </a:r>
          </a:p>
        </p:txBody>
      </p:sp>
      <p:sp>
        <p:nvSpPr>
          <p:cNvPr name="TextBox 4" id="4"/>
          <p:cNvSpPr txBox="true"/>
          <p:nvPr/>
        </p:nvSpPr>
        <p:spPr>
          <a:xfrm rot="0">
            <a:off x="993874" y="1761255"/>
            <a:ext cx="1467222" cy="673466"/>
          </a:xfrm>
          <a:prstGeom prst="rect">
            <a:avLst/>
          </a:prstGeom>
        </p:spPr>
        <p:txBody>
          <a:bodyPr anchor="t" rtlCol="false" tIns="0" lIns="0" bIns="0" rIns="0">
            <a:spAutoFit/>
          </a:bodyPr>
          <a:lstStyle/>
          <a:p>
            <a:pPr algn="r">
              <a:lnSpc>
                <a:spcPts val="5142"/>
              </a:lnSpc>
              <a:spcBef>
                <a:spcPct val="0"/>
              </a:spcBef>
            </a:pPr>
            <a:r>
              <a:rPr lang="en-US" b="true" sz="3673">
                <a:solidFill>
                  <a:srgbClr val="214184"/>
                </a:solidFill>
                <a:latin typeface="Helvetica World Bold"/>
                <a:ea typeface="Helvetica World Bold"/>
                <a:cs typeface="Helvetica World Bold"/>
                <a:sym typeface="Helvetica World Bold"/>
              </a:rPr>
              <a:t>ESP32</a:t>
            </a:r>
          </a:p>
        </p:txBody>
      </p:sp>
      <p:sp>
        <p:nvSpPr>
          <p:cNvPr name="TextBox 5" id="5"/>
          <p:cNvSpPr txBox="true"/>
          <p:nvPr/>
        </p:nvSpPr>
        <p:spPr>
          <a:xfrm rot="0">
            <a:off x="1028700" y="2544259"/>
            <a:ext cx="16210806" cy="2114550"/>
          </a:xfrm>
          <a:prstGeom prst="rect">
            <a:avLst/>
          </a:prstGeom>
        </p:spPr>
        <p:txBody>
          <a:bodyPr anchor="t" rtlCol="false" tIns="0" lIns="0" bIns="0" rIns="0">
            <a:spAutoFit/>
          </a:bodyPr>
          <a:lstStyle/>
          <a:p>
            <a:pPr algn="l">
              <a:lnSpc>
                <a:spcPts val="4200"/>
              </a:lnSpc>
            </a:pPr>
            <a:r>
              <a:rPr lang="en-US" sz="3000">
                <a:solidFill>
                  <a:srgbClr val="3C4449"/>
                </a:solidFill>
                <a:latin typeface="Helvetica World"/>
                <a:ea typeface="Helvetica World"/>
                <a:cs typeface="Helvetica World"/>
                <a:sym typeface="Helvetica World"/>
              </a:rPr>
              <a:t>It's the brain of the project, reading data from various sensors (temperature, humidity,</a:t>
            </a:r>
          </a:p>
          <a:p>
            <a:pPr algn="l">
              <a:lnSpc>
                <a:spcPts val="4200"/>
              </a:lnSpc>
            </a:pPr>
            <a:r>
              <a:rPr lang="en-US" sz="3000">
                <a:solidFill>
                  <a:srgbClr val="3C4449"/>
                </a:solidFill>
                <a:latin typeface="Helvetica World"/>
                <a:ea typeface="Helvetica World"/>
                <a:cs typeface="Helvetica World"/>
                <a:sym typeface="Helvetica World"/>
              </a:rPr>
              <a:t> gas, motion, current, light).</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It controls actuators (LEDs, servo,</a:t>
            </a:r>
            <a:r>
              <a:rPr lang="en-US" sz="3000">
                <a:solidFill>
                  <a:srgbClr val="3C4449"/>
                </a:solidFill>
                <a:latin typeface="Helvetica World"/>
                <a:ea typeface="Helvetica World"/>
                <a:cs typeface="Helvetica World"/>
                <a:sym typeface="Helvetica World"/>
              </a:rPr>
              <a:t> buzzer, LCD)</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It has built-in Wi-Fi and Bluetooth, so it can communicate with the MQTT Cloud or the app</a:t>
            </a:r>
          </a:p>
        </p:txBody>
      </p:sp>
      <p:sp>
        <p:nvSpPr>
          <p:cNvPr name="TextBox 6" id="6"/>
          <p:cNvSpPr txBox="true"/>
          <p:nvPr/>
        </p:nvSpPr>
        <p:spPr>
          <a:xfrm rot="0">
            <a:off x="1028700" y="5229225"/>
            <a:ext cx="8899996" cy="673466"/>
          </a:xfrm>
          <a:prstGeom prst="rect">
            <a:avLst/>
          </a:prstGeom>
        </p:spPr>
        <p:txBody>
          <a:bodyPr anchor="t" rtlCol="false" tIns="0" lIns="0" bIns="0" rIns="0">
            <a:spAutoFit/>
          </a:bodyPr>
          <a:lstStyle/>
          <a:p>
            <a:pPr algn="l">
              <a:lnSpc>
                <a:spcPts val="5142"/>
              </a:lnSpc>
              <a:spcBef>
                <a:spcPct val="0"/>
              </a:spcBef>
            </a:pPr>
            <a:r>
              <a:rPr lang="en-US" b="true" sz="3673">
                <a:solidFill>
                  <a:srgbClr val="214184"/>
                </a:solidFill>
                <a:latin typeface="Helvetica World Bold"/>
                <a:ea typeface="Helvetica World Bold"/>
                <a:cs typeface="Helvetica World Bold"/>
                <a:sym typeface="Helvetica World Bold"/>
              </a:rPr>
              <a:t>Breadboard + Jumper Wires + Resistors</a:t>
            </a:r>
          </a:p>
        </p:txBody>
      </p:sp>
      <p:sp>
        <p:nvSpPr>
          <p:cNvPr name="TextBox 7" id="7"/>
          <p:cNvSpPr txBox="true"/>
          <p:nvPr/>
        </p:nvSpPr>
        <p:spPr>
          <a:xfrm rot="0">
            <a:off x="1048494" y="5936029"/>
            <a:ext cx="16210806" cy="3309938"/>
          </a:xfrm>
          <a:prstGeom prst="rect">
            <a:avLst/>
          </a:prstGeom>
        </p:spPr>
        <p:txBody>
          <a:bodyPr anchor="t" rtlCol="false" tIns="0" lIns="0" bIns="0" rIns="0">
            <a:spAutoFit/>
          </a:bodyPr>
          <a:lstStyle/>
          <a:p>
            <a:pPr algn="l">
              <a:lnSpc>
                <a:spcPts val="4200"/>
              </a:lnSpc>
            </a:pPr>
            <a:r>
              <a:rPr lang="en-US" sz="3000" b="true">
                <a:solidFill>
                  <a:srgbClr val="3C4449"/>
                </a:solidFill>
                <a:latin typeface="Helvetica World Bold"/>
                <a:ea typeface="Helvetica World Bold"/>
                <a:cs typeface="Helvetica World Bold"/>
                <a:sym typeface="Helvetica World Bold"/>
              </a:rPr>
              <a:t>Breadboard:</a:t>
            </a:r>
            <a:r>
              <a:rPr lang="en-US" sz="3000">
                <a:solidFill>
                  <a:srgbClr val="3C4449"/>
                </a:solidFill>
                <a:latin typeface="Helvetica World"/>
                <a:ea typeface="Helvetica World"/>
                <a:cs typeface="Helvetica World"/>
                <a:sym typeface="Helvetica World"/>
              </a:rPr>
              <a:t> Allows components to be assembled without soldering, making it easy to change and modify.</a:t>
            </a:r>
          </a:p>
          <a:p>
            <a:pPr algn="l">
              <a:lnSpc>
                <a:spcPts val="4200"/>
              </a:lnSpc>
            </a:pPr>
            <a:r>
              <a:rPr lang="en-US" sz="3000" b="true">
                <a:solidFill>
                  <a:srgbClr val="3C4449"/>
                </a:solidFill>
                <a:latin typeface="Helvetica World Bold"/>
                <a:ea typeface="Helvetica World Bold"/>
                <a:cs typeface="Helvetica World Bold"/>
                <a:sym typeface="Helvetica World Bold"/>
              </a:rPr>
              <a:t>Jumper wires: </a:t>
            </a:r>
            <a:r>
              <a:rPr lang="en-US" sz="3000">
                <a:solidFill>
                  <a:srgbClr val="3C4449"/>
                </a:solidFill>
                <a:latin typeface="Helvetica World"/>
                <a:ea typeface="Helvetica World"/>
                <a:cs typeface="Helvetica World"/>
                <a:sym typeface="Helvetica World"/>
              </a:rPr>
              <a:t>Connect the components to the ESP32.</a:t>
            </a:r>
          </a:p>
          <a:p>
            <a:pPr algn="l" rtl="true">
              <a:lnSpc>
                <a:spcPts val="4200"/>
              </a:lnSpc>
              <a:spcBef>
                <a:spcPct val="0"/>
              </a:spcBef>
            </a:pPr>
            <a:r>
              <a:rPr lang="en-US" b="true" sz="3000">
                <a:solidFill>
                  <a:srgbClr val="3C4449"/>
                </a:solidFill>
                <a:latin typeface="Helvetica World Bold"/>
                <a:ea typeface="Helvetica World Bold"/>
                <a:cs typeface="Helvetica World Bold"/>
                <a:sym typeface="Helvetica World Bold"/>
              </a:rPr>
              <a:t>Resistors:</a:t>
            </a:r>
            <a:r>
              <a:rPr lang="en-US" sz="3000">
                <a:solidFill>
                  <a:srgbClr val="3C4449"/>
                </a:solidFill>
                <a:latin typeface="Helvetica World"/>
                <a:ea typeface="Helvetica World"/>
                <a:cs typeface="Helvetica World"/>
                <a:sym typeface="Helvetica World"/>
              </a:rPr>
              <a:t> A protection element used with LEDs to prevent excessive current from passing</a:t>
            </a:r>
            <a:r>
              <a:rPr lang="en-US" sz="3000">
                <a:solidFill>
                  <a:srgbClr val="3C4449"/>
                </a:solidFill>
                <a:latin typeface="Helvetica World"/>
                <a:ea typeface="Helvetica World"/>
                <a:cs typeface="Helvetica World"/>
                <a:sym typeface="Helvetica World"/>
              </a:rPr>
              <a:t> through and damaging them. They also work with LDRs to</a:t>
            </a:r>
            <a:r>
              <a:rPr lang="en-US" sz="3000">
                <a:solidFill>
                  <a:srgbClr val="3C4449"/>
                </a:solidFill>
                <a:latin typeface="Helvetica World"/>
                <a:ea typeface="Helvetica World"/>
                <a:cs typeface="Helvetica World"/>
                <a:sym typeface="Helvetica World"/>
              </a:rPr>
              <a:t> create a voltage divider so we can read the lighting value</a:t>
            </a:r>
          </a:p>
        </p:txBody>
      </p:sp>
      <p:sp>
        <p:nvSpPr>
          <p:cNvPr name="Freeform 8" id="8"/>
          <p:cNvSpPr/>
          <p:nvPr/>
        </p:nvSpPr>
        <p:spPr>
          <a:xfrm flipH="false" flipV="false" rot="0">
            <a:off x="10356916" y="5308418"/>
            <a:ext cx="1126685" cy="594273"/>
          </a:xfrm>
          <a:custGeom>
            <a:avLst/>
            <a:gdLst/>
            <a:ahLst/>
            <a:cxnLst/>
            <a:rect r="r" b="b" t="t" l="l"/>
            <a:pathLst>
              <a:path h="594273" w="1126685">
                <a:moveTo>
                  <a:pt x="0" y="0"/>
                </a:moveTo>
                <a:lnTo>
                  <a:pt x="1126685" y="0"/>
                </a:lnTo>
                <a:lnTo>
                  <a:pt x="1126685" y="594273"/>
                </a:lnTo>
                <a:lnTo>
                  <a:pt x="0" y="594273"/>
                </a:lnTo>
                <a:lnTo>
                  <a:pt x="0" y="0"/>
                </a:lnTo>
                <a:close/>
              </a:path>
            </a:pathLst>
          </a:custGeom>
          <a:blipFill>
            <a:blip r:embed="rId3"/>
            <a:stretch>
              <a:fillRect l="0" t="0" r="0" b="0"/>
            </a:stretch>
          </a:blipFill>
        </p:spPr>
      </p:sp>
      <p:sp>
        <p:nvSpPr>
          <p:cNvPr name="Freeform 9" id="9"/>
          <p:cNvSpPr/>
          <p:nvPr/>
        </p:nvSpPr>
        <p:spPr>
          <a:xfrm flipH="false" flipV="false" rot="0">
            <a:off x="11721127" y="6636468"/>
            <a:ext cx="1997842" cy="983105"/>
          </a:xfrm>
          <a:custGeom>
            <a:avLst/>
            <a:gdLst/>
            <a:ahLst/>
            <a:cxnLst/>
            <a:rect r="r" b="b" t="t" l="l"/>
            <a:pathLst>
              <a:path h="983105" w="1997842">
                <a:moveTo>
                  <a:pt x="0" y="0"/>
                </a:moveTo>
                <a:lnTo>
                  <a:pt x="1997841" y="0"/>
                </a:lnTo>
                <a:lnTo>
                  <a:pt x="1997841" y="983105"/>
                </a:lnTo>
                <a:lnTo>
                  <a:pt x="0" y="983105"/>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200894" y="5086350"/>
            <a:ext cx="16210806" cy="3224212"/>
          </a:xfrm>
          <a:prstGeom prst="rect">
            <a:avLst/>
          </a:prstGeom>
        </p:spPr>
        <p:txBody>
          <a:bodyPr anchor="t" rtlCol="false" tIns="0" lIns="0" bIns="0" rIns="0">
            <a:spAutoFit/>
          </a:bodyPr>
          <a:lstStyle/>
          <a:p>
            <a:pPr algn="l">
              <a:lnSpc>
                <a:spcPts val="4200"/>
              </a:lnSpc>
            </a:pPr>
            <a:r>
              <a:rPr lang="en-US" sz="3000" b="true">
                <a:solidFill>
                  <a:srgbClr val="3C4449"/>
                </a:solidFill>
                <a:latin typeface="Helvetica World Bold"/>
                <a:ea typeface="Helvetica World Bold"/>
                <a:cs typeface="Helvetica World Bold"/>
                <a:sym typeface="Helvetica World Bold"/>
              </a:rPr>
              <a:t>PIR Motion Sensor → GPIO 15</a:t>
            </a:r>
          </a:p>
          <a:p>
            <a:pPr algn="l">
              <a:lnSpc>
                <a:spcPts val="4200"/>
              </a:lnSpc>
            </a:pPr>
            <a:r>
              <a:rPr lang="en-US" sz="3000">
                <a:solidFill>
                  <a:srgbClr val="3C4449"/>
                </a:solidFill>
                <a:latin typeface="Helvetica World"/>
                <a:ea typeface="Helvetica World"/>
                <a:cs typeface="Helvetica World"/>
                <a:sym typeface="Helvetica World"/>
              </a:rPr>
              <a:t>D</a:t>
            </a:r>
            <a:r>
              <a:rPr lang="en-US" sz="3000">
                <a:solidFill>
                  <a:srgbClr val="3C4449"/>
                </a:solidFill>
                <a:latin typeface="Helvetica World"/>
                <a:ea typeface="Helvetica World"/>
                <a:cs typeface="Helvetica World"/>
                <a:sym typeface="Helvetica World"/>
              </a:rPr>
              <a:t>etects movement (human) via infrared light.</a:t>
            </a:r>
          </a:p>
          <a:p>
            <a:pPr algn="l">
              <a:lnSpc>
                <a:spcPts val="4200"/>
              </a:lnSpc>
            </a:pPr>
            <a:r>
              <a:rPr lang="en-US" sz="3000">
                <a:solidFill>
                  <a:srgbClr val="3C4449"/>
                </a:solidFill>
                <a:latin typeface="Helvetica World"/>
                <a:ea typeface="Helvetica World"/>
                <a:cs typeface="Helvetica World"/>
                <a:sym typeface="Helvetica World"/>
              </a:rPr>
              <a:t>If motion is de</a:t>
            </a:r>
            <a:r>
              <a:rPr lang="en-US" sz="3000">
                <a:solidFill>
                  <a:srgbClr val="3C4449"/>
                </a:solidFill>
                <a:latin typeface="Helvetica World"/>
                <a:ea typeface="Helvetica World"/>
                <a:cs typeface="Helvetica World"/>
                <a:sym typeface="Helvetica World"/>
              </a:rPr>
              <a:t>tected:</a:t>
            </a:r>
          </a:p>
          <a:p>
            <a:pPr algn="l">
              <a:lnSpc>
                <a:spcPts val="4200"/>
              </a:lnSpc>
              <a:spcBef>
                <a:spcPct val="0"/>
              </a:spcBef>
            </a:pPr>
            <a:r>
              <a:rPr lang="en-US" sz="3000">
                <a:solidFill>
                  <a:srgbClr val="3C4449"/>
                </a:solidFill>
                <a:latin typeface="Helvetica World"/>
                <a:ea typeface="Helvetica World"/>
                <a:cs typeface="Helvetica World"/>
                <a:sym typeface="Helvetica World"/>
              </a:rPr>
              <a:t>Triggers a buzzer as an alarm</a:t>
            </a:r>
            <a:r>
              <a:rPr lang="en-US" sz="3000">
                <a:solidFill>
                  <a:srgbClr val="3C4449"/>
                </a:solidFill>
                <a:latin typeface="Helvetica World"/>
                <a:ea typeface="Helvetica World"/>
                <a:cs typeface="Helvetica World"/>
                <a:sym typeface="Helvetica World"/>
              </a:rPr>
              <a:t>.</a:t>
            </a:r>
          </a:p>
          <a:p>
            <a:pPr algn="l">
              <a:lnSpc>
                <a:spcPts val="4200"/>
              </a:lnSpc>
              <a:spcBef>
                <a:spcPct val="0"/>
              </a:spcBef>
            </a:pPr>
            <a:r>
              <a:rPr lang="en-US" sz="3000">
                <a:solidFill>
                  <a:srgbClr val="3C4449"/>
                </a:solidFill>
                <a:latin typeface="Helvetica World"/>
                <a:ea typeface="Helvetica World"/>
                <a:cs typeface="Helvetica World"/>
                <a:sym typeface="Helvetica World"/>
              </a:rPr>
              <a:t>Tu</a:t>
            </a:r>
            <a:r>
              <a:rPr lang="en-US" sz="3000">
                <a:solidFill>
                  <a:srgbClr val="3C4449"/>
                </a:solidFill>
                <a:latin typeface="Helvetica World"/>
                <a:ea typeface="Helvetica World"/>
                <a:cs typeface="Helvetica World"/>
                <a:sym typeface="Helvetica World"/>
              </a:rPr>
              <a:t>rns on a yellow LED for a visual alert.</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Sends a log to the app/database (movement detected)</a:t>
            </a:r>
          </a:p>
        </p:txBody>
      </p:sp>
      <p:sp>
        <p:nvSpPr>
          <p:cNvPr name="Freeform 3" id="3"/>
          <p:cNvSpPr/>
          <p:nvPr/>
        </p:nvSpPr>
        <p:spPr>
          <a:xfrm flipH="false" flipV="false" rot="0">
            <a:off x="13720613" y="5861380"/>
            <a:ext cx="1753617" cy="1441154"/>
          </a:xfrm>
          <a:custGeom>
            <a:avLst/>
            <a:gdLst/>
            <a:ahLst/>
            <a:cxnLst/>
            <a:rect r="r" b="b" t="t" l="l"/>
            <a:pathLst>
              <a:path h="1441154" w="1753617">
                <a:moveTo>
                  <a:pt x="0" y="0"/>
                </a:moveTo>
                <a:lnTo>
                  <a:pt x="1753617" y="0"/>
                </a:lnTo>
                <a:lnTo>
                  <a:pt x="1753617" y="1441155"/>
                </a:lnTo>
                <a:lnTo>
                  <a:pt x="0" y="14411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204318" y="1567392"/>
            <a:ext cx="868613" cy="1546075"/>
          </a:xfrm>
          <a:custGeom>
            <a:avLst/>
            <a:gdLst/>
            <a:ahLst/>
            <a:cxnLst/>
            <a:rect r="r" b="b" t="t" l="l"/>
            <a:pathLst>
              <a:path h="1546075" w="868613">
                <a:moveTo>
                  <a:pt x="0" y="0"/>
                </a:moveTo>
                <a:lnTo>
                  <a:pt x="868613" y="0"/>
                </a:lnTo>
                <a:lnTo>
                  <a:pt x="868613" y="1546075"/>
                </a:lnTo>
                <a:lnTo>
                  <a:pt x="0" y="15460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962025"/>
            <a:ext cx="1853729" cy="673466"/>
          </a:xfrm>
          <a:prstGeom prst="rect">
            <a:avLst/>
          </a:prstGeom>
        </p:spPr>
        <p:txBody>
          <a:bodyPr anchor="t" rtlCol="false" tIns="0" lIns="0" bIns="0" rIns="0">
            <a:spAutoFit/>
          </a:bodyPr>
          <a:lstStyle/>
          <a:p>
            <a:pPr algn="ctr">
              <a:lnSpc>
                <a:spcPts val="5142"/>
              </a:lnSpc>
              <a:spcBef>
                <a:spcPct val="0"/>
              </a:spcBef>
            </a:pPr>
            <a:r>
              <a:rPr lang="en-US" b="true" sz="3673">
                <a:solidFill>
                  <a:srgbClr val="214184"/>
                </a:solidFill>
                <a:latin typeface="Helvetica World Bold"/>
                <a:ea typeface="Helvetica World Bold"/>
                <a:cs typeface="Helvetica World Bold"/>
                <a:sym typeface="Helvetica World Bold"/>
              </a:rPr>
              <a:t>Sensors</a:t>
            </a:r>
          </a:p>
        </p:txBody>
      </p:sp>
      <p:sp>
        <p:nvSpPr>
          <p:cNvPr name="TextBox 6" id="6"/>
          <p:cNvSpPr txBox="true"/>
          <p:nvPr/>
        </p:nvSpPr>
        <p:spPr>
          <a:xfrm rot="0">
            <a:off x="1191369" y="1739486"/>
            <a:ext cx="16210806" cy="2690812"/>
          </a:xfrm>
          <a:prstGeom prst="rect">
            <a:avLst/>
          </a:prstGeom>
        </p:spPr>
        <p:txBody>
          <a:bodyPr anchor="t" rtlCol="false" tIns="0" lIns="0" bIns="0" rIns="0">
            <a:spAutoFit/>
          </a:bodyPr>
          <a:lstStyle/>
          <a:p>
            <a:pPr algn="l">
              <a:lnSpc>
                <a:spcPts val="4200"/>
              </a:lnSpc>
            </a:pPr>
            <a:r>
              <a:rPr lang="en-US" sz="3000" b="true">
                <a:solidFill>
                  <a:srgbClr val="3C4449"/>
                </a:solidFill>
                <a:latin typeface="Helvetica World Bold"/>
                <a:ea typeface="Helvetica World Bold"/>
                <a:cs typeface="Helvetica World Bold"/>
                <a:sym typeface="Helvetica World Bold"/>
              </a:rPr>
              <a:t>DHT11 (Temperature &amp; Humidity) → GPIO 4</a:t>
            </a:r>
          </a:p>
          <a:p>
            <a:pPr algn="l">
              <a:lnSpc>
                <a:spcPts val="4200"/>
              </a:lnSpc>
            </a:pPr>
            <a:r>
              <a:rPr lang="en-US" sz="3000">
                <a:solidFill>
                  <a:srgbClr val="3C4449"/>
                </a:solidFill>
                <a:latin typeface="Helvetica World"/>
                <a:ea typeface="Helvetica World"/>
                <a:cs typeface="Helvetica World"/>
                <a:sym typeface="Helvetica World"/>
              </a:rPr>
              <a:t>Measures temperature and humidity with reasonable accuracy.</a:t>
            </a:r>
          </a:p>
          <a:p>
            <a:pPr algn="l">
              <a:lnSpc>
                <a:spcPts val="4200"/>
              </a:lnSpc>
              <a:spcBef>
                <a:spcPct val="0"/>
              </a:spcBef>
            </a:pPr>
            <a:r>
              <a:rPr lang="en-US" sz="3000">
                <a:solidFill>
                  <a:srgbClr val="3C4449"/>
                </a:solidFill>
                <a:latin typeface="Helvetica World"/>
                <a:ea typeface="Helvetica World"/>
                <a:cs typeface="Helvetica World"/>
                <a:sym typeface="Helvetica World"/>
              </a:rPr>
              <a:t>If the humidi</a:t>
            </a:r>
            <a:r>
              <a:rPr lang="en-US" sz="3000">
                <a:solidFill>
                  <a:srgbClr val="3C4449"/>
                </a:solidFill>
                <a:latin typeface="Helvetica World"/>
                <a:ea typeface="Helvetica World"/>
                <a:cs typeface="Helvetica World"/>
                <a:sym typeface="Helvetica World"/>
              </a:rPr>
              <a:t>ty or temperature exceeds normal limits, an alert</a:t>
            </a:r>
            <a:r>
              <a:rPr lang="en-US" sz="3000">
                <a:solidFill>
                  <a:srgbClr val="3C4449"/>
                </a:solidFill>
                <a:latin typeface="Helvetica World"/>
                <a:ea typeface="Helvetica World"/>
                <a:cs typeface="Helvetica World"/>
                <a:sym typeface="Helvetica World"/>
              </a:rPr>
              <a:t> is issued.</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Important for occupant comfort, it also provides an alarm if the temperature is too high (fire hazard)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219944" y="971550"/>
            <a:ext cx="16210806" cy="3224212"/>
          </a:xfrm>
          <a:prstGeom prst="rect">
            <a:avLst/>
          </a:prstGeom>
        </p:spPr>
        <p:txBody>
          <a:bodyPr anchor="t" rtlCol="false" tIns="0" lIns="0" bIns="0" rIns="0">
            <a:spAutoFit/>
          </a:bodyPr>
          <a:lstStyle/>
          <a:p>
            <a:pPr algn="l">
              <a:lnSpc>
                <a:spcPts val="4200"/>
              </a:lnSpc>
            </a:pPr>
            <a:r>
              <a:rPr lang="en-US" sz="3000" b="true">
                <a:solidFill>
                  <a:srgbClr val="3C4449"/>
                </a:solidFill>
                <a:latin typeface="Helvetica World Bold"/>
                <a:ea typeface="Helvetica World Bold"/>
                <a:cs typeface="Helvetica World Bold"/>
                <a:sym typeface="Helvetica World Bold"/>
              </a:rPr>
              <a:t>Gas Sensor (MQ-x) → GPIO 34 (Analog)</a:t>
            </a:r>
          </a:p>
          <a:p>
            <a:pPr algn="l">
              <a:lnSpc>
                <a:spcPts val="4200"/>
              </a:lnSpc>
            </a:pPr>
            <a:r>
              <a:rPr lang="en-US" sz="3000">
                <a:solidFill>
                  <a:srgbClr val="3C4449"/>
                </a:solidFill>
                <a:latin typeface="Helvetica World"/>
                <a:ea typeface="Helvetica World"/>
                <a:cs typeface="Helvetica World"/>
                <a:sym typeface="Helvetica World"/>
              </a:rPr>
              <a:t>Flammabl</a:t>
            </a:r>
            <a:r>
              <a:rPr lang="en-US" sz="3000">
                <a:solidFill>
                  <a:srgbClr val="3C4449"/>
                </a:solidFill>
                <a:latin typeface="Helvetica World"/>
                <a:ea typeface="Helvetica World"/>
                <a:cs typeface="Helvetica World"/>
                <a:sym typeface="Helvetica World"/>
              </a:rPr>
              <a:t>e gas sensor (such as natural gas).</a:t>
            </a:r>
          </a:p>
          <a:p>
            <a:pPr algn="l">
              <a:lnSpc>
                <a:spcPts val="4200"/>
              </a:lnSpc>
            </a:pPr>
            <a:r>
              <a:rPr lang="en-US" sz="3000">
                <a:solidFill>
                  <a:srgbClr val="3C4449"/>
                </a:solidFill>
                <a:latin typeface="Helvetica World"/>
                <a:ea typeface="Helvetica World"/>
                <a:cs typeface="Helvetica World"/>
                <a:sym typeface="Helvetica World"/>
              </a:rPr>
              <a:t>Outputs an analog signal based on the gas concentration.</a:t>
            </a:r>
          </a:p>
          <a:p>
            <a:pPr algn="l">
              <a:lnSpc>
                <a:spcPts val="4200"/>
              </a:lnSpc>
            </a:pPr>
            <a:r>
              <a:rPr lang="en-US" sz="3000">
                <a:solidFill>
                  <a:srgbClr val="3C4449"/>
                </a:solidFill>
                <a:latin typeface="Helvetica World"/>
                <a:ea typeface="Helvetica World"/>
                <a:cs typeface="Helvetica World"/>
                <a:sym typeface="Helvetica World"/>
              </a:rPr>
              <a:t>When</a:t>
            </a:r>
            <a:r>
              <a:rPr lang="en-US" sz="3000">
                <a:solidFill>
                  <a:srgbClr val="3C4449"/>
                </a:solidFill>
                <a:latin typeface="Helvetica World"/>
                <a:ea typeface="Helvetica World"/>
                <a:cs typeface="Helvetica World"/>
                <a:sym typeface="Helvetica World"/>
              </a:rPr>
              <a:t> the c</a:t>
            </a:r>
            <a:r>
              <a:rPr lang="en-US" sz="3000">
                <a:solidFill>
                  <a:srgbClr val="3C4449"/>
                </a:solidFill>
                <a:latin typeface="Helvetica World"/>
                <a:ea typeface="Helvetica World"/>
                <a:cs typeface="Helvetica World"/>
                <a:sym typeface="Helvetica World"/>
              </a:rPr>
              <a:t>oncentration reaches the danger level:</a:t>
            </a:r>
          </a:p>
          <a:p>
            <a:pPr algn="l">
              <a:lnSpc>
                <a:spcPts val="4200"/>
              </a:lnSpc>
              <a:spcBef>
                <a:spcPct val="0"/>
              </a:spcBef>
            </a:pPr>
            <a:r>
              <a:rPr lang="en-US" sz="3000">
                <a:solidFill>
                  <a:srgbClr val="3C4449"/>
                </a:solidFill>
                <a:latin typeface="Helvetica World"/>
                <a:ea typeface="Helvetica World"/>
                <a:cs typeface="Helvetica World"/>
                <a:sym typeface="Helvetica World"/>
              </a:rPr>
              <a:t>t</a:t>
            </a:r>
            <a:r>
              <a:rPr lang="en-US" sz="3000">
                <a:solidFill>
                  <a:srgbClr val="3C4449"/>
                </a:solidFill>
                <a:latin typeface="Helvetica World"/>
                <a:ea typeface="Helvetica World"/>
                <a:cs typeface="Helvetica World"/>
                <a:sym typeface="Helvetica World"/>
              </a:rPr>
              <a:t>urn</a:t>
            </a:r>
            <a:r>
              <a:rPr lang="en-US" sz="3000">
                <a:solidFill>
                  <a:srgbClr val="3C4449"/>
                </a:solidFill>
                <a:latin typeface="Helvetica World"/>
                <a:ea typeface="Helvetica World"/>
                <a:cs typeface="Helvetica World"/>
                <a:sym typeface="Helvetica World"/>
              </a:rPr>
              <a:t>s on the red LED and turns on the buzzer.</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Sends a warning message to the application (!!! GAS ALERT!!!)</a:t>
            </a:r>
          </a:p>
        </p:txBody>
      </p:sp>
      <p:sp>
        <p:nvSpPr>
          <p:cNvPr name="Freeform 3" id="3"/>
          <p:cNvSpPr/>
          <p:nvPr/>
        </p:nvSpPr>
        <p:spPr>
          <a:xfrm flipH="false" flipV="false" rot="0">
            <a:off x="13228832" y="1550204"/>
            <a:ext cx="2140050" cy="2657455"/>
          </a:xfrm>
          <a:custGeom>
            <a:avLst/>
            <a:gdLst/>
            <a:ahLst/>
            <a:cxnLst/>
            <a:rect r="r" b="b" t="t" l="l"/>
            <a:pathLst>
              <a:path h="2657455" w="2140050">
                <a:moveTo>
                  <a:pt x="0" y="0"/>
                </a:moveTo>
                <a:lnTo>
                  <a:pt x="2140050" y="0"/>
                </a:lnTo>
                <a:lnTo>
                  <a:pt x="2140050" y="2657455"/>
                </a:lnTo>
                <a:lnTo>
                  <a:pt x="0" y="2657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11872165" y="5143500"/>
            <a:ext cx="5558585" cy="1862126"/>
          </a:xfrm>
          <a:prstGeom prst="rect">
            <a:avLst/>
          </a:prstGeom>
        </p:spPr>
      </p:pic>
      <p:sp>
        <p:nvSpPr>
          <p:cNvPr name="TextBox 5" id="5"/>
          <p:cNvSpPr txBox="true"/>
          <p:nvPr/>
        </p:nvSpPr>
        <p:spPr>
          <a:xfrm rot="0">
            <a:off x="1219944" y="5216446"/>
            <a:ext cx="16210806" cy="2157412"/>
          </a:xfrm>
          <a:prstGeom prst="rect">
            <a:avLst/>
          </a:prstGeom>
        </p:spPr>
        <p:txBody>
          <a:bodyPr anchor="t" rtlCol="false" tIns="0" lIns="0" bIns="0" rIns="0">
            <a:spAutoFit/>
          </a:bodyPr>
          <a:lstStyle/>
          <a:p>
            <a:pPr algn="l">
              <a:lnSpc>
                <a:spcPts val="4200"/>
              </a:lnSpc>
            </a:pPr>
            <a:r>
              <a:rPr lang="en-US" sz="3000" b="true">
                <a:solidFill>
                  <a:srgbClr val="3C4449"/>
                </a:solidFill>
                <a:latin typeface="Helvetica World Bold"/>
                <a:ea typeface="Helvetica World Bold"/>
                <a:cs typeface="Helvetica World Bold"/>
                <a:sym typeface="Helvetica World Bold"/>
              </a:rPr>
              <a:t>Current Sensor (ACS712) → GPIO 35 (Analog)</a:t>
            </a:r>
          </a:p>
          <a:p>
            <a:pPr algn="l">
              <a:lnSpc>
                <a:spcPts val="4200"/>
              </a:lnSpc>
            </a:pPr>
            <a:r>
              <a:rPr lang="en-US" sz="3000">
                <a:solidFill>
                  <a:srgbClr val="3C4449"/>
                </a:solidFill>
                <a:latin typeface="Helvetica World"/>
                <a:ea typeface="Helvetica World"/>
                <a:cs typeface="Helvetica World"/>
                <a:sym typeface="Helvetica World"/>
              </a:rPr>
              <a:t>M</a:t>
            </a:r>
            <a:r>
              <a:rPr lang="en-US" sz="3000">
                <a:solidFill>
                  <a:srgbClr val="3C4449"/>
                </a:solidFill>
                <a:latin typeface="Helvetica World"/>
                <a:ea typeface="Helvetica World"/>
                <a:cs typeface="Helvetica World"/>
                <a:sym typeface="Helvetica World"/>
              </a:rPr>
              <a:t>easures the electrical current consumed.</a:t>
            </a:r>
          </a:p>
          <a:p>
            <a:pPr algn="l">
              <a:lnSpc>
                <a:spcPts val="4200"/>
              </a:lnSpc>
              <a:spcBef>
                <a:spcPct val="0"/>
              </a:spcBef>
            </a:pPr>
            <a:r>
              <a:rPr lang="en-US" sz="3000">
                <a:solidFill>
                  <a:srgbClr val="3C4449"/>
                </a:solidFill>
                <a:latin typeface="Helvetica World"/>
                <a:ea typeface="Helvetica World"/>
                <a:cs typeface="Helvetica World"/>
                <a:sym typeface="Helvetica World"/>
              </a:rPr>
              <a:t>If there is a</a:t>
            </a:r>
            <a:r>
              <a:rPr lang="en-US" sz="3000">
                <a:solidFill>
                  <a:srgbClr val="3C4449"/>
                </a:solidFill>
                <a:latin typeface="Helvetica World"/>
                <a:ea typeface="Helvetica World"/>
                <a:cs typeface="Helvetica World"/>
                <a:sym typeface="Helvetica World"/>
              </a:rPr>
              <a:t>n</a:t>
            </a:r>
            <a:r>
              <a:rPr lang="en-US" sz="3000">
                <a:solidFill>
                  <a:srgbClr val="3C4449"/>
                </a:solidFill>
                <a:latin typeface="Helvetica World"/>
                <a:ea typeface="Helvetica World"/>
                <a:cs typeface="Helvetica World"/>
                <a:sym typeface="Helvetica World"/>
              </a:rPr>
              <a:t> </a:t>
            </a:r>
            <a:r>
              <a:rPr lang="en-US" sz="3000">
                <a:solidFill>
                  <a:srgbClr val="3C4449"/>
                </a:solidFill>
                <a:latin typeface="Helvetica World"/>
                <a:ea typeface="Helvetica World"/>
                <a:cs typeface="Helvetica World"/>
                <a:sym typeface="Helvetica World"/>
              </a:rPr>
              <a:t>overcurrent (high elec</a:t>
            </a:r>
            <a:r>
              <a:rPr lang="en-US" sz="3000">
                <a:solidFill>
                  <a:srgbClr val="3C4449"/>
                </a:solidFill>
                <a:latin typeface="Helvetica World"/>
                <a:ea typeface="Helvetica World"/>
                <a:cs typeface="Helvetica World"/>
                <a:sym typeface="Helvetica World"/>
              </a:rPr>
              <a:t>t</a:t>
            </a:r>
            <a:r>
              <a:rPr lang="en-US" sz="3000">
                <a:solidFill>
                  <a:srgbClr val="3C4449"/>
                </a:solidFill>
                <a:latin typeface="Helvetica World"/>
                <a:ea typeface="Helvetica World"/>
                <a:cs typeface="Helvetica World"/>
                <a:sym typeface="Helvetica World"/>
              </a:rPr>
              <a:t>rical</a:t>
            </a:r>
            <a:r>
              <a:rPr lang="en-US" sz="3000">
                <a:solidFill>
                  <a:srgbClr val="3C4449"/>
                </a:solidFill>
                <a:latin typeface="Helvetica World"/>
                <a:ea typeface="Helvetica World"/>
                <a:cs typeface="Helvetica World"/>
                <a:sym typeface="Helvetica World"/>
              </a:rPr>
              <a:t> draw), the blue LED turns on.</a:t>
            </a:r>
          </a:p>
          <a:p>
            <a:pPr algn="l" rtl="true">
              <a:lnSpc>
                <a:spcPts val="4200"/>
              </a:lnSpc>
              <a:spcBef>
                <a:spcPct val="0"/>
              </a:spcBef>
            </a:pPr>
            <a:r>
              <a:rPr lang="ar-EG" sz="3000">
                <a:solidFill>
                  <a:srgbClr val="3C4449"/>
                </a:solidFill>
                <a:latin typeface="Helvetica World"/>
                <a:ea typeface="Helvetica World"/>
                <a:cs typeface="Helvetica World"/>
                <a:sym typeface="Helvetica World"/>
                <a:rtl val="true"/>
              </a:rPr>
              <a:t>(!!!</a:t>
            </a:r>
            <a:r>
              <a:rPr lang="en-US" sz="3000">
                <a:solidFill>
                  <a:srgbClr val="3C4449"/>
                </a:solidFill>
                <a:latin typeface="Helvetica World"/>
                <a:ea typeface="Helvetica World"/>
                <a:cs typeface="Helvetica World"/>
                <a:sym typeface="Helvetica World"/>
              </a:rPr>
              <a:t>Th</a:t>
            </a:r>
            <a:r>
              <a:rPr lang="en-US" sz="3000">
                <a:solidFill>
                  <a:srgbClr val="3C4449"/>
                </a:solidFill>
                <a:latin typeface="Helvetica World"/>
                <a:ea typeface="Helvetica World"/>
                <a:cs typeface="Helvetica World"/>
                <a:sym typeface="Helvetica World"/>
              </a:rPr>
              <a:t>e LCD displays (CURRENT ALERT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Freeform 2" id="2"/>
          <p:cNvSpPr/>
          <p:nvPr/>
        </p:nvSpPr>
        <p:spPr>
          <a:xfrm flipH="false" flipV="false" rot="0">
            <a:off x="15070812" y="1626275"/>
            <a:ext cx="2188488" cy="2188488"/>
          </a:xfrm>
          <a:custGeom>
            <a:avLst/>
            <a:gdLst/>
            <a:ahLst/>
            <a:cxnLst/>
            <a:rect r="r" b="b" t="t" l="l"/>
            <a:pathLst>
              <a:path h="2188488" w="2188488">
                <a:moveTo>
                  <a:pt x="0" y="0"/>
                </a:moveTo>
                <a:lnTo>
                  <a:pt x="2188488" y="0"/>
                </a:lnTo>
                <a:lnTo>
                  <a:pt x="2188488" y="2188487"/>
                </a:lnTo>
                <a:lnTo>
                  <a:pt x="0" y="2188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00894" y="1123950"/>
            <a:ext cx="16210806" cy="2690812"/>
          </a:xfrm>
          <a:prstGeom prst="rect">
            <a:avLst/>
          </a:prstGeom>
        </p:spPr>
        <p:txBody>
          <a:bodyPr anchor="t" rtlCol="false" tIns="0" lIns="0" bIns="0" rIns="0">
            <a:spAutoFit/>
          </a:bodyPr>
          <a:lstStyle/>
          <a:p>
            <a:pPr algn="l">
              <a:lnSpc>
                <a:spcPts val="4200"/>
              </a:lnSpc>
            </a:pPr>
            <a:r>
              <a:rPr lang="en-US" sz="3000" b="true">
                <a:solidFill>
                  <a:srgbClr val="3C4449"/>
                </a:solidFill>
                <a:latin typeface="Helvetica World Bold"/>
                <a:ea typeface="Helvetica World Bold"/>
                <a:cs typeface="Helvetica World Bold"/>
                <a:sym typeface="Helvetica World Bold"/>
              </a:rPr>
              <a:t>LDR (Light Dependent Resistor) → GPIO 32 (Analog)</a:t>
            </a:r>
          </a:p>
          <a:p>
            <a:pPr algn="l">
              <a:lnSpc>
                <a:spcPts val="4200"/>
              </a:lnSpc>
            </a:pPr>
            <a:r>
              <a:rPr lang="en-US" sz="3000">
                <a:solidFill>
                  <a:srgbClr val="3C4449"/>
                </a:solidFill>
                <a:latin typeface="Helvetica World"/>
                <a:ea typeface="Helvetica World"/>
                <a:cs typeface="Helvetica World"/>
                <a:sym typeface="Helvetica World"/>
              </a:rPr>
              <a:t>A</a:t>
            </a:r>
            <a:r>
              <a:rPr lang="en-US" sz="3000">
                <a:solidFill>
                  <a:srgbClr val="3C4449"/>
                </a:solidFill>
                <a:latin typeface="Helvetica World"/>
                <a:ea typeface="Helvetica World"/>
                <a:cs typeface="Helvetica World"/>
                <a:sym typeface="Helvetica World"/>
              </a:rPr>
              <a:t> sensor that measures light intensity.</a:t>
            </a:r>
          </a:p>
          <a:p>
            <a:pPr algn="l">
              <a:lnSpc>
                <a:spcPts val="4200"/>
              </a:lnSpc>
              <a:spcBef>
                <a:spcPct val="0"/>
              </a:spcBef>
            </a:pPr>
            <a:r>
              <a:rPr lang="en-US" sz="3000">
                <a:solidFill>
                  <a:srgbClr val="3C4449"/>
                </a:solidFill>
                <a:latin typeface="Helvetica World"/>
                <a:ea typeface="Helvetica World"/>
                <a:cs typeface="Helvetica World"/>
                <a:sym typeface="Helvetica World"/>
              </a:rPr>
              <a:t>It connects to a r</a:t>
            </a:r>
            <a:r>
              <a:rPr lang="en-US" sz="3000">
                <a:solidFill>
                  <a:srgbClr val="3C4449"/>
                </a:solidFill>
                <a:latin typeface="Helvetica World"/>
                <a:ea typeface="Helvetica World"/>
                <a:cs typeface="Helvetica World"/>
                <a:sym typeface="Helvetica World"/>
              </a:rPr>
              <a:t>esistor to create a voltage divider </a:t>
            </a:r>
            <a:r>
              <a:rPr lang="en-US" sz="3000">
                <a:solidFill>
                  <a:srgbClr val="3C4449"/>
                </a:solidFill>
                <a:latin typeface="Helvetica World"/>
                <a:ea typeface="Helvetica World"/>
                <a:cs typeface="Helvetica World"/>
                <a:sym typeface="Helvetica World"/>
              </a:rPr>
              <a:t>so we can read the signal.</a:t>
            </a:r>
          </a:p>
          <a:p>
            <a:pPr algn="l">
              <a:lnSpc>
                <a:spcPts val="4200"/>
              </a:lnSpc>
              <a:spcBef>
                <a:spcPct val="0"/>
              </a:spcBef>
            </a:pPr>
            <a:r>
              <a:rPr lang="en-US" sz="3000">
                <a:solidFill>
                  <a:srgbClr val="3C4449"/>
                </a:solidFill>
                <a:latin typeface="Helvetica World"/>
                <a:ea typeface="Helvetica World"/>
                <a:cs typeface="Helvetica World"/>
                <a:sym typeface="Helvetica World"/>
              </a:rPr>
              <a:t>Its function in the project:</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If th</a:t>
            </a:r>
            <a:r>
              <a:rPr lang="en-US" sz="3000">
                <a:solidFill>
                  <a:srgbClr val="3C4449"/>
                </a:solidFill>
                <a:latin typeface="Helvetica World"/>
                <a:ea typeface="Helvetica World"/>
                <a:cs typeface="Helvetica World"/>
                <a:sym typeface="Helvetica World"/>
              </a:rPr>
              <a:t>e light is weak, it automatically turns on the Garden LED</a:t>
            </a:r>
          </a:p>
        </p:txBody>
      </p:sp>
      <p:sp>
        <p:nvSpPr>
          <p:cNvPr name="TextBox 4" id="4"/>
          <p:cNvSpPr txBox="true"/>
          <p:nvPr/>
        </p:nvSpPr>
        <p:spPr>
          <a:xfrm rot="0">
            <a:off x="1028700" y="4470034"/>
            <a:ext cx="2181002" cy="673466"/>
          </a:xfrm>
          <a:prstGeom prst="rect">
            <a:avLst/>
          </a:prstGeom>
        </p:spPr>
        <p:txBody>
          <a:bodyPr anchor="t" rtlCol="false" tIns="0" lIns="0" bIns="0" rIns="0">
            <a:spAutoFit/>
          </a:bodyPr>
          <a:lstStyle/>
          <a:p>
            <a:pPr algn="ctr">
              <a:lnSpc>
                <a:spcPts val="5142"/>
              </a:lnSpc>
              <a:spcBef>
                <a:spcPct val="0"/>
              </a:spcBef>
            </a:pPr>
            <a:r>
              <a:rPr lang="en-US" b="true" sz="3673">
                <a:solidFill>
                  <a:srgbClr val="214184"/>
                </a:solidFill>
                <a:latin typeface="Helvetica World Bold"/>
                <a:ea typeface="Helvetica World Bold"/>
                <a:cs typeface="Helvetica World Bold"/>
                <a:sym typeface="Helvetica World Bold"/>
              </a:rPr>
              <a:t>Actuat</a:t>
            </a:r>
            <a:r>
              <a:rPr lang="en-US" b="true" sz="3673">
                <a:solidFill>
                  <a:srgbClr val="214184"/>
                </a:solidFill>
                <a:latin typeface="Helvetica World Bold"/>
                <a:ea typeface="Helvetica World Bold"/>
                <a:cs typeface="Helvetica World Bold"/>
                <a:sym typeface="Helvetica World Bold"/>
              </a:rPr>
              <a:t>ors</a:t>
            </a:r>
          </a:p>
        </p:txBody>
      </p:sp>
      <p:sp>
        <p:nvSpPr>
          <p:cNvPr name="TextBox 5" id="5"/>
          <p:cNvSpPr txBox="true"/>
          <p:nvPr/>
        </p:nvSpPr>
        <p:spPr>
          <a:xfrm rot="0">
            <a:off x="1200894" y="5126839"/>
            <a:ext cx="16210806" cy="2157412"/>
          </a:xfrm>
          <a:prstGeom prst="rect">
            <a:avLst/>
          </a:prstGeom>
        </p:spPr>
        <p:txBody>
          <a:bodyPr anchor="t" rtlCol="false" tIns="0" lIns="0" bIns="0" rIns="0">
            <a:spAutoFit/>
          </a:bodyPr>
          <a:lstStyle/>
          <a:p>
            <a:pPr algn="l">
              <a:lnSpc>
                <a:spcPts val="4200"/>
              </a:lnSpc>
            </a:pPr>
            <a:r>
              <a:rPr lang="en-US" sz="3000" b="true">
                <a:solidFill>
                  <a:srgbClr val="3C4449"/>
                </a:solidFill>
                <a:latin typeface="Helvetica World Bold"/>
                <a:ea typeface="Helvetica World Bold"/>
                <a:cs typeface="Helvetica World Bold"/>
                <a:sym typeface="Helvetica World Bold"/>
              </a:rPr>
              <a:t>Servo Motor → GPIO 13</a:t>
            </a:r>
          </a:p>
          <a:p>
            <a:pPr algn="l">
              <a:lnSpc>
                <a:spcPts val="4200"/>
              </a:lnSpc>
            </a:pPr>
            <a:r>
              <a:rPr lang="en-US" sz="3000">
                <a:solidFill>
                  <a:srgbClr val="3C4449"/>
                </a:solidFill>
                <a:latin typeface="Helvetica World"/>
                <a:ea typeface="Helvetica World"/>
                <a:cs typeface="Helvetica World"/>
                <a:sym typeface="Helvetica World"/>
              </a:rPr>
              <a:t>Control</a:t>
            </a:r>
            <a:r>
              <a:rPr lang="en-US" sz="3000">
                <a:solidFill>
                  <a:srgbClr val="3C4449"/>
                </a:solidFill>
                <a:latin typeface="Helvetica World"/>
                <a:ea typeface="Helvetica World"/>
                <a:cs typeface="Helvetica World"/>
                <a:sym typeface="Helvetica World"/>
              </a:rPr>
              <a:t>s the opening/closing of a v</a:t>
            </a:r>
            <a:r>
              <a:rPr lang="en-US" sz="3000">
                <a:solidFill>
                  <a:srgbClr val="3C4449"/>
                </a:solidFill>
                <a:latin typeface="Helvetica World"/>
                <a:ea typeface="Helvetica World"/>
                <a:cs typeface="Helvetica World"/>
                <a:sym typeface="Helvetica World"/>
              </a:rPr>
              <a:t>irtual door via the application</a:t>
            </a:r>
          </a:p>
          <a:p>
            <a:pPr algn="l">
              <a:lnSpc>
                <a:spcPts val="4200"/>
              </a:lnSpc>
              <a:spcBef>
                <a:spcPct val="0"/>
              </a:spcBef>
            </a:pPr>
            <a:r>
              <a:rPr lang="en-US" sz="3000">
                <a:solidFill>
                  <a:srgbClr val="3C4449"/>
                </a:solidFill>
                <a:latin typeface="Helvetica World"/>
                <a:ea typeface="Helvetica World"/>
                <a:cs typeface="Helvetica World"/>
                <a:sym typeface="Helvetica World"/>
              </a:rPr>
              <a:t>Receive</a:t>
            </a:r>
            <a:r>
              <a:rPr lang="en-US" sz="3000">
                <a:solidFill>
                  <a:srgbClr val="3C4449"/>
                </a:solidFill>
                <a:latin typeface="Helvetica World"/>
                <a:ea typeface="Helvetica World"/>
                <a:cs typeface="Helvetica World"/>
                <a:sym typeface="Helvetica World"/>
              </a:rPr>
              <a:t>s commands from the application and is affected by</a:t>
            </a:r>
            <a:r>
              <a:rPr lang="en-US" sz="3000">
                <a:solidFill>
                  <a:srgbClr val="3C4449"/>
                </a:solidFill>
                <a:latin typeface="Helvetica World"/>
                <a:ea typeface="Helvetica World"/>
                <a:cs typeface="Helvetica World"/>
                <a:sym typeface="Helvetica World"/>
              </a:rPr>
              <a:t> th</a:t>
            </a:r>
            <a:r>
              <a:rPr lang="en-US" sz="3000">
                <a:solidFill>
                  <a:srgbClr val="3C4449"/>
                </a:solidFill>
                <a:latin typeface="Helvetica World"/>
                <a:ea typeface="Helvetica World"/>
                <a:cs typeface="Helvetica World"/>
                <a:sym typeface="Helvetica World"/>
              </a:rPr>
              <a:t>e motion sensor</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Moves at a precise angle using a PWM signal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6FA"/>
        </a:solidFill>
      </p:bgPr>
    </p:bg>
    <p:spTree>
      <p:nvGrpSpPr>
        <p:cNvPr id="1" name=""/>
        <p:cNvGrpSpPr/>
        <p:nvPr/>
      </p:nvGrpSpPr>
      <p:grpSpPr>
        <a:xfrm>
          <a:off x="0" y="0"/>
          <a:ext cx="0" cy="0"/>
          <a:chOff x="0" y="0"/>
          <a:chExt cx="0" cy="0"/>
        </a:xfrm>
      </p:grpSpPr>
      <p:sp>
        <p:nvSpPr>
          <p:cNvPr name="TextBox 2" id="2"/>
          <p:cNvSpPr txBox="true"/>
          <p:nvPr/>
        </p:nvSpPr>
        <p:spPr>
          <a:xfrm rot="0">
            <a:off x="1191369" y="1665501"/>
            <a:ext cx="16210806" cy="1624012"/>
          </a:xfrm>
          <a:prstGeom prst="rect">
            <a:avLst/>
          </a:prstGeom>
        </p:spPr>
        <p:txBody>
          <a:bodyPr anchor="t" rtlCol="false" tIns="0" lIns="0" bIns="0" rIns="0">
            <a:spAutoFit/>
          </a:bodyPr>
          <a:lstStyle/>
          <a:p>
            <a:pPr algn="l">
              <a:lnSpc>
                <a:spcPts val="4200"/>
              </a:lnSpc>
            </a:pPr>
            <a:r>
              <a:rPr lang="en-US" sz="3000" b="true">
                <a:solidFill>
                  <a:srgbClr val="3C4449"/>
                </a:solidFill>
                <a:latin typeface="Helvetica World Bold"/>
                <a:ea typeface="Helvetica World Bold"/>
                <a:cs typeface="Helvetica World Bold"/>
                <a:sym typeface="Helvetica World Bold"/>
              </a:rPr>
              <a:t>Buzzer → GPIO 2</a:t>
            </a:r>
          </a:p>
          <a:p>
            <a:pPr algn="l">
              <a:lnSpc>
                <a:spcPts val="4200"/>
              </a:lnSpc>
            </a:pPr>
            <a:r>
              <a:rPr lang="en-US" sz="3000">
                <a:solidFill>
                  <a:srgbClr val="3C4449"/>
                </a:solidFill>
                <a:latin typeface="Helvetica World"/>
                <a:ea typeface="Helvetica World"/>
                <a:cs typeface="Helvetica World"/>
                <a:sym typeface="Helvetica World"/>
              </a:rPr>
              <a:t>Audible</a:t>
            </a:r>
            <a:r>
              <a:rPr lang="en-US" sz="3000">
                <a:solidFill>
                  <a:srgbClr val="3C4449"/>
                </a:solidFill>
                <a:latin typeface="Helvetica World"/>
                <a:ea typeface="Helvetica World"/>
                <a:cs typeface="Helvetica World"/>
                <a:sym typeface="Helvetica World"/>
              </a:rPr>
              <a:t> alarm trigger.</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Operates in the</a:t>
            </a:r>
            <a:r>
              <a:rPr lang="en-US" sz="3000">
                <a:solidFill>
                  <a:srgbClr val="3C4449"/>
                </a:solidFill>
                <a:latin typeface="Helvetica World"/>
                <a:ea typeface="Helvetica World"/>
                <a:cs typeface="Helvetica World"/>
                <a:sym typeface="Helvetica World"/>
              </a:rPr>
              <a:t> following cases:</a:t>
            </a:r>
            <a:r>
              <a:rPr lang="en-US" sz="3000">
                <a:solidFill>
                  <a:srgbClr val="3C4449"/>
                </a:solidFill>
                <a:latin typeface="Helvetica World"/>
                <a:ea typeface="Helvetica World"/>
                <a:cs typeface="Helvetica World"/>
                <a:sym typeface="Helvetica World"/>
              </a:rPr>
              <a:t> Gas Ale</a:t>
            </a:r>
            <a:r>
              <a:rPr lang="en-US" sz="3000">
                <a:solidFill>
                  <a:srgbClr val="3C4449"/>
                </a:solidFill>
                <a:latin typeface="Helvetica World"/>
                <a:ea typeface="Helvetica World"/>
                <a:cs typeface="Helvetica World"/>
                <a:sym typeface="Helvetica World"/>
              </a:rPr>
              <a:t>rt, Motion Detection</a:t>
            </a:r>
          </a:p>
        </p:txBody>
      </p:sp>
      <p:sp>
        <p:nvSpPr>
          <p:cNvPr name="TextBox 3" id="3"/>
          <p:cNvSpPr txBox="true"/>
          <p:nvPr/>
        </p:nvSpPr>
        <p:spPr>
          <a:xfrm rot="0">
            <a:off x="1191369" y="4590721"/>
            <a:ext cx="16210806" cy="2690812"/>
          </a:xfrm>
          <a:prstGeom prst="rect">
            <a:avLst/>
          </a:prstGeom>
        </p:spPr>
        <p:txBody>
          <a:bodyPr anchor="t" rtlCol="false" tIns="0" lIns="0" bIns="0" rIns="0">
            <a:spAutoFit/>
          </a:bodyPr>
          <a:lstStyle/>
          <a:p>
            <a:pPr algn="l">
              <a:lnSpc>
                <a:spcPts val="4200"/>
              </a:lnSpc>
            </a:pPr>
            <a:r>
              <a:rPr lang="en-US" sz="3000" b="true">
                <a:solidFill>
                  <a:srgbClr val="3C4449"/>
                </a:solidFill>
                <a:latin typeface="Helvetica World Bold"/>
                <a:ea typeface="Helvetica World Bold"/>
                <a:cs typeface="Helvetica World Bold"/>
                <a:sym typeface="Helvetica World Bold"/>
              </a:rPr>
              <a:t>LCD (16x2 with I2C) → SDA 21 / SCL 22</a:t>
            </a:r>
          </a:p>
          <a:p>
            <a:pPr algn="l">
              <a:lnSpc>
                <a:spcPts val="4200"/>
              </a:lnSpc>
            </a:pPr>
            <a:r>
              <a:rPr lang="en-US" sz="3000">
                <a:solidFill>
                  <a:srgbClr val="3C4449"/>
                </a:solidFill>
                <a:latin typeface="Helvetica World"/>
                <a:ea typeface="Helvetica World"/>
                <a:cs typeface="Helvetica World"/>
                <a:sym typeface="Helvetica World"/>
              </a:rPr>
              <a:t>A small screen displays</a:t>
            </a:r>
            <a:r>
              <a:rPr lang="en-US" sz="3000">
                <a:solidFill>
                  <a:srgbClr val="3C4449"/>
                </a:solidFill>
                <a:latin typeface="Helvetica World"/>
                <a:ea typeface="Helvetica World"/>
                <a:cs typeface="Helvetica World"/>
                <a:sym typeface="Helvetica World"/>
              </a:rPr>
              <a:t> real-time data.</a:t>
            </a:r>
          </a:p>
          <a:p>
            <a:pPr algn="l">
              <a:lnSpc>
                <a:spcPts val="4200"/>
              </a:lnSpc>
            </a:pPr>
            <a:r>
              <a:rPr lang="en-US" sz="3000">
                <a:solidFill>
                  <a:srgbClr val="3C4449"/>
                </a:solidFill>
                <a:latin typeface="Helvetica World"/>
                <a:ea typeface="Helvetica World"/>
                <a:cs typeface="Helvetica World"/>
                <a:sym typeface="Helvetica World"/>
              </a:rPr>
              <a:t>It switches between three</a:t>
            </a:r>
            <a:r>
              <a:rPr lang="en-US" sz="3000">
                <a:solidFill>
                  <a:srgbClr val="3C4449"/>
                </a:solidFill>
                <a:latin typeface="Helvetica World"/>
                <a:ea typeface="Helvetica World"/>
                <a:cs typeface="Helvetica World"/>
                <a:sym typeface="Helvetica World"/>
              </a:rPr>
              <a:t> displays:</a:t>
            </a:r>
          </a:p>
          <a:p>
            <a:pPr algn="l">
              <a:lnSpc>
                <a:spcPts val="4200"/>
              </a:lnSpc>
              <a:spcBef>
                <a:spcPct val="0"/>
              </a:spcBef>
            </a:pPr>
            <a:r>
              <a:rPr lang="en-US" sz="3000">
                <a:solidFill>
                  <a:srgbClr val="3C4449"/>
                </a:solidFill>
                <a:latin typeface="Helvetica World"/>
                <a:ea typeface="Helvetica World"/>
                <a:cs typeface="Helvetica World"/>
                <a:sym typeface="Helvetica World"/>
              </a:rPr>
              <a:t>Temperature</a:t>
            </a:r>
            <a:r>
              <a:rPr lang="en-US" sz="3000">
                <a:solidFill>
                  <a:srgbClr val="3C4449"/>
                </a:solidFill>
                <a:latin typeface="Helvetica World"/>
                <a:ea typeface="Helvetica World"/>
                <a:cs typeface="Helvetica World"/>
                <a:sym typeface="Helvetica World"/>
              </a:rPr>
              <a:t> + Humidity, Gas + Powe</a:t>
            </a:r>
            <a:r>
              <a:rPr lang="en-US" sz="3000">
                <a:solidFill>
                  <a:srgbClr val="3C4449"/>
                </a:solidFill>
                <a:latin typeface="Helvetica World"/>
                <a:ea typeface="Helvetica World"/>
                <a:cs typeface="Helvetica World"/>
                <a:sym typeface="Helvetica World"/>
              </a:rPr>
              <a:t>r Consumption, Light + LED Status</a:t>
            </a:r>
          </a:p>
          <a:p>
            <a:pPr algn="l" rtl="true">
              <a:lnSpc>
                <a:spcPts val="4200"/>
              </a:lnSpc>
              <a:spcBef>
                <a:spcPct val="0"/>
              </a:spcBef>
            </a:pPr>
            <a:r>
              <a:rPr lang="en-US" sz="3000">
                <a:solidFill>
                  <a:srgbClr val="3C4449"/>
                </a:solidFill>
                <a:latin typeface="Helvetica World"/>
                <a:ea typeface="Helvetica World"/>
                <a:cs typeface="Helvetica World"/>
                <a:sym typeface="Helvetica World"/>
              </a:rPr>
              <a:t>It displays alerts such as: GAS ALERT, CURRENT ALERT</a:t>
            </a:r>
          </a:p>
        </p:txBody>
      </p:sp>
      <p:pic>
        <p:nvPicPr>
          <p:cNvPr name="Picture 4" id="4"/>
          <p:cNvPicPr>
            <a:picLocks noChangeAspect="true"/>
          </p:cNvPicPr>
          <p:nvPr/>
        </p:nvPicPr>
        <p:blipFill>
          <a:blip r:embed="rId2"/>
          <a:srcRect l="0" t="0" r="0" b="0"/>
          <a:stretch>
            <a:fillRect/>
          </a:stretch>
        </p:blipFill>
        <p:spPr>
          <a:xfrm flipH="false" flipV="false" rot="0">
            <a:off x="13523070" y="5143500"/>
            <a:ext cx="3070280" cy="11820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DAGwrVGCyHo</dc:identifier>
  <dcterms:modified xsi:type="dcterms:W3CDTF">2011-08-01T06:04:30Z</dcterms:modified>
  <cp:revision>1</cp:revision>
  <dc:title>Home Sweet -Smart- home</dc:title>
</cp:coreProperties>
</file>